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7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0" r:id="rId14"/>
    <p:sldId id="264" r:id="rId15"/>
    <p:sldId id="291" r:id="rId16"/>
    <p:sldId id="267" r:id="rId17"/>
    <p:sldId id="268" r:id="rId18"/>
    <p:sldId id="273" r:id="rId19"/>
    <p:sldId id="275" r:id="rId20"/>
    <p:sldId id="276" r:id="rId21"/>
    <p:sldId id="277" r:id="rId22"/>
    <p:sldId id="278" r:id="rId23"/>
    <p:sldId id="279" r:id="rId24"/>
    <p:sldId id="270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92" autoAdjust="0"/>
  </p:normalViewPr>
  <p:slideViewPr>
    <p:cSldViewPr>
      <p:cViewPr>
        <p:scale>
          <a:sx n="100" d="100"/>
          <a:sy n="100" d="100"/>
        </p:scale>
        <p:origin x="-195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27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1363426663"/>
          <c:y val="3.1105050827685846E-2"/>
          <c:w val="0.89096338636573369"/>
          <c:h val="0.8121560712004222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</c:v>
                </c:pt>
              </c:strCache>
            </c:strRef>
          </c:tx>
          <c:dLbls>
            <c:dLbl>
              <c:idx val="1"/>
              <c:layout>
                <c:manualLayout>
                  <c:x val="5.9786200779951143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719E-2"/>
                </c:manualLayout>
              </c:layout>
              <c:showVal val="1"/>
            </c:dLbl>
            <c:dLbl>
              <c:idx val="3"/>
              <c:layout>
                <c:manualLayout>
                  <c:x val="5.9786200779951143E-3"/>
                  <c:y val="-7.4405795189423529E-2"/>
                </c:manualLayout>
              </c:layout>
              <c:showVal val="1"/>
            </c:dLbl>
            <c:dLbl>
              <c:idx val="4"/>
              <c:layout>
                <c:manualLayout>
                  <c:x val="8.9679301169926784E-3"/>
                  <c:y val="2.7557701922008631E-3"/>
                </c:manualLayout>
              </c:layout>
              <c:showVal val="1"/>
            </c:dLbl>
            <c:dLbl>
              <c:idx val="6"/>
              <c:layout>
                <c:manualLayout>
                  <c:x val="8.9679301169926784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313E-2"/>
                </c:manualLayout>
              </c:layout>
              <c:showVal val="1"/>
            </c:dLbl>
            <c:dLbl>
              <c:idx val="9"/>
              <c:layout>
                <c:manualLayout>
                  <c:x val="1.9431988041853514E-2"/>
                  <c:y val="-1.1023080768803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2012 факт</c:v>
                </c:pt>
                <c:pt idx="1">
                  <c:v>2013 факт</c:v>
                </c:pt>
                <c:pt idx="2">
                  <c:v>2014 факт</c:v>
                </c:pt>
                <c:pt idx="3">
                  <c:v>2015 факт</c:v>
                </c:pt>
                <c:pt idx="4">
                  <c:v>2016 факт</c:v>
                </c:pt>
                <c:pt idx="5">
                  <c:v>2017 факт</c:v>
                </c:pt>
                <c:pt idx="6">
                  <c:v>2018 план</c:v>
                </c:pt>
                <c:pt idx="7">
                  <c:v>2019 план</c:v>
                </c:pt>
                <c:pt idx="8">
                  <c:v>2020 план</c:v>
                </c:pt>
                <c:pt idx="9">
                  <c:v>2021 план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35261</c:v>
                </c:pt>
                <c:pt idx="1">
                  <c:v>39061.599999999999</c:v>
                </c:pt>
                <c:pt idx="2">
                  <c:v>42404.1</c:v>
                </c:pt>
                <c:pt idx="3">
                  <c:v>43357.7</c:v>
                </c:pt>
                <c:pt idx="4">
                  <c:v>92634.7</c:v>
                </c:pt>
                <c:pt idx="5">
                  <c:v>55335.6</c:v>
                </c:pt>
                <c:pt idx="6">
                  <c:v>61393.3</c:v>
                </c:pt>
                <c:pt idx="7">
                  <c:v>52865.2</c:v>
                </c:pt>
                <c:pt idx="8">
                  <c:v>53854.9</c:v>
                </c:pt>
                <c:pt idx="9">
                  <c:v>55146</c:v>
                </c:pt>
              </c:numCache>
            </c:numRef>
          </c:val>
        </c:ser>
        <c:gapWidth val="121"/>
        <c:gapDepth val="204"/>
        <c:shape val="box"/>
        <c:axId val="93146112"/>
        <c:axId val="93405952"/>
        <c:axId val="0"/>
      </c:bar3DChart>
      <c:catAx>
        <c:axId val="9314611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93405952"/>
        <c:crosses val="autoZero"/>
        <c:auto val="1"/>
        <c:lblAlgn val="ctr"/>
        <c:lblOffset val="100"/>
      </c:catAx>
      <c:valAx>
        <c:axId val="934059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93146112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34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31750"/>
          <a:bevelB w="31750"/>
        </a:sp3d>
      </c:spPr>
    </c:plotArea>
    <c:legend>
      <c:legendPos val="b"/>
      <c:layout>
        <c:manualLayout>
          <c:xMode val="edge"/>
          <c:yMode val="edge"/>
          <c:x val="0.81272445647541636"/>
          <c:y val="4.7178152317737115E-2"/>
          <c:w val="0.13981453886013381"/>
          <c:h val="7.6486844103164808E-2"/>
        </c:manualLayout>
      </c:layout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effectLst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>
        <c:manualLayout>
          <c:xMode val="edge"/>
          <c:yMode val="edge"/>
          <c:x val="0.82126887682346794"/>
          <c:y val="3.0704045429904119E-2"/>
        </c:manualLayout>
      </c:layout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945"/>
          <c:h val="0.7837998951007357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352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62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626"/>
                </c:manualLayout>
              </c:layout>
              <c:showVal val="1"/>
            </c:dLbl>
            <c:dLbl>
              <c:idx val="5"/>
              <c:layout>
                <c:manualLayout>
                  <c:x val="3.0022107618145376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588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2016(факт)</c:v>
                </c:pt>
                <c:pt idx="5">
                  <c:v>2017(факт)</c:v>
                </c:pt>
                <c:pt idx="6">
                  <c:v>2018 (план)</c:v>
                </c:pt>
                <c:pt idx="7">
                  <c:v>2019(план)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9646.7999999999938</c:v>
                </c:pt>
                <c:pt idx="1">
                  <c:v>11501.1</c:v>
                </c:pt>
                <c:pt idx="2">
                  <c:v>12531</c:v>
                </c:pt>
                <c:pt idx="3">
                  <c:v>11836.9</c:v>
                </c:pt>
                <c:pt idx="4">
                  <c:v>56417.7</c:v>
                </c:pt>
                <c:pt idx="5">
                  <c:v>14681.5</c:v>
                </c:pt>
                <c:pt idx="6">
                  <c:v>21853.8</c:v>
                </c:pt>
                <c:pt idx="7">
                  <c:v>16768.2</c:v>
                </c:pt>
                <c:pt idx="8">
                  <c:v>18068.599999999988</c:v>
                </c:pt>
                <c:pt idx="9">
                  <c:v>19429</c:v>
                </c:pt>
              </c:numCache>
            </c:numRef>
          </c:val>
        </c:ser>
        <c:shape val="cylinder"/>
        <c:axId val="93451008"/>
        <c:axId val="93452544"/>
        <c:axId val="0"/>
      </c:bar3DChart>
      <c:catAx>
        <c:axId val="93451008"/>
        <c:scaling>
          <c:orientation val="minMax"/>
        </c:scaling>
        <c:axPos val="b"/>
        <c:numFmt formatCode="General" sourceLinked="1"/>
        <c:tickLblPos val="nextTo"/>
        <c:crossAx val="93452544"/>
        <c:crosses val="autoZero"/>
        <c:auto val="1"/>
        <c:lblAlgn val="ctr"/>
        <c:lblOffset val="100"/>
      </c:catAx>
      <c:valAx>
        <c:axId val="93452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93451008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493E-3"/>
                  <c:y val="-0.2777972334285535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2592592592593177E-3"/>
                  <c:y val="-9.540511047041262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432098765432159E-3"/>
                  <c:y val="-0.277797233428553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6296296296296493E-3"/>
                  <c:y val="-0.28621533141123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7160493827160845E-3"/>
                  <c:y val="-0.347948049950916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2345679012345715E-2"/>
                  <c:y val="-0.311469625359290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37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2266</c:v>
                </c:pt>
                <c:pt idx="1">
                  <c:v>2208.8000000000002</c:v>
                </c:pt>
                <c:pt idx="2">
                  <c:v>3001.9</c:v>
                </c:pt>
                <c:pt idx="3">
                  <c:v>2817.6</c:v>
                </c:pt>
                <c:pt idx="4">
                  <c:v>4008.3</c:v>
                </c:pt>
                <c:pt idx="5">
                  <c:v>6044.8</c:v>
                </c:pt>
                <c:pt idx="6">
                  <c:v>6138.6</c:v>
                </c:pt>
                <c:pt idx="7">
                  <c:v>5495.2</c:v>
                </c:pt>
                <c:pt idx="8">
                  <c:v>4992.5</c:v>
                </c:pt>
                <c:pt idx="9">
                  <c:v>4536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факт  2012</c:v>
                </c:pt>
                <c:pt idx="1">
                  <c:v>факт 2013</c:v>
                </c:pt>
                <c:pt idx="2">
                  <c:v>факт 2014</c:v>
                </c:pt>
                <c:pt idx="3">
                  <c:v>факт 2015</c:v>
                </c:pt>
                <c:pt idx="4">
                  <c:v>факт 2016</c:v>
                </c:pt>
                <c:pt idx="5">
                  <c:v>факт 2017</c:v>
                </c:pt>
                <c:pt idx="6">
                  <c:v>план 2018 </c:v>
                </c:pt>
                <c:pt idx="7">
                  <c:v>план 2019</c:v>
                </c:pt>
                <c:pt idx="8">
                  <c:v>план 2020</c:v>
                </c:pt>
                <c:pt idx="9">
                  <c:v>план 2021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shape val="cylinder"/>
        <c:axId val="59782272"/>
        <c:axId val="59783808"/>
        <c:axId val="0"/>
      </c:bar3DChart>
      <c:catAx>
        <c:axId val="5978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59783808"/>
        <c:crosses val="autoZero"/>
        <c:auto val="1"/>
        <c:lblAlgn val="ctr"/>
        <c:lblOffset val="100"/>
      </c:catAx>
      <c:valAx>
        <c:axId val="59783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ru-RU"/>
          </a:p>
        </c:txPr>
        <c:crossAx val="5978227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95" baseline="0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86211567633764452"/>
          <c:y val="3.7839950857206706E-2"/>
        </c:manualLayout>
      </c:layout>
    </c:title>
    <c:plotArea>
      <c:layout>
        <c:manualLayout>
          <c:layoutTarget val="inner"/>
          <c:xMode val="edge"/>
          <c:yMode val="edge"/>
          <c:x val="0.1164319248826293"/>
          <c:y val="0.16888045540797006"/>
          <c:w val="0.88356807511737057"/>
          <c:h val="0.495256166982923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6943E-3"/>
                  <c:y val="-1.8102106847272304E-2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5.9460674572503038E-3"/>
                  <c:y val="7.1136170023634448E-4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7510677805868187E-3"/>
                  <c:y val="-2.1278777560300131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6.0912917758568896E-3"/>
                  <c:y val="-1.0651803469507303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9.9853728686730234E-3"/>
                  <c:y val="-3.0478062374876126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5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2016(факт)</c:v>
                </c:pt>
                <c:pt idx="5">
                  <c:v>2017(факт)</c:v>
                </c:pt>
                <c:pt idx="6">
                  <c:v>2018(план)</c:v>
                </c:pt>
                <c:pt idx="7">
                  <c:v>2019(план)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10663.5</c:v>
                </c:pt>
                <c:pt idx="1">
                  <c:v>44703.6</c:v>
                </c:pt>
                <c:pt idx="2">
                  <c:v>8808.7000000000007</c:v>
                </c:pt>
                <c:pt idx="3">
                  <c:v>26381.200000000001</c:v>
                </c:pt>
                <c:pt idx="4">
                  <c:v>77566.899999999994</c:v>
                </c:pt>
                <c:pt idx="5">
                  <c:v>190284.6</c:v>
                </c:pt>
                <c:pt idx="6">
                  <c:v>186069.9</c:v>
                </c:pt>
                <c:pt idx="7">
                  <c:v>165828.4</c:v>
                </c:pt>
                <c:pt idx="8">
                  <c:v>17621.400000000001</c:v>
                </c:pt>
                <c:pt idx="9">
                  <c:v>50241.599999999999</c:v>
                </c:pt>
              </c:numCache>
            </c:numRef>
          </c:val>
        </c:ser>
        <c:axId val="59830656"/>
        <c:axId val="59832192"/>
      </c:barChart>
      <c:catAx>
        <c:axId val="59830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9832192"/>
        <c:crosses val="autoZero"/>
        <c:auto val="1"/>
        <c:lblAlgn val="ctr"/>
        <c:lblOffset val="100"/>
      </c:catAx>
      <c:valAx>
        <c:axId val="59832192"/>
        <c:scaling>
          <c:orientation val="minMax"/>
        </c:scaling>
        <c:axPos val="l"/>
        <c:majorGridlines/>
        <c:numFmt formatCode="General" sourceLinked="1"/>
        <c:tickLblPos val="nextTo"/>
        <c:crossAx val="59830656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</c:chart>
  <c:txPr>
    <a:bodyPr/>
    <a:lstStyle/>
    <a:p>
      <a:pPr>
        <a:defRPr sz="181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0439781513797262E-2"/>
          <c:y val="5.3314577977547524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6838E-2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784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8919E-2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7952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факт 2012 год</c:v>
                </c:pt>
                <c:pt idx="1">
                  <c:v>факт 2013 год</c:v>
                </c:pt>
                <c:pt idx="2">
                  <c:v>факт 2014 год</c:v>
                </c:pt>
                <c:pt idx="3">
                  <c:v>факт 2015 год</c:v>
                </c:pt>
                <c:pt idx="4">
                  <c:v>факт 2016год</c:v>
                </c:pt>
                <c:pt idx="5">
                  <c:v>факт 2017 год</c:v>
                </c:pt>
                <c:pt idx="6">
                  <c:v>план 2018 год</c:v>
                </c:pt>
                <c:pt idx="7">
                  <c:v>план 2019 год</c:v>
                </c:pt>
                <c:pt idx="8">
                  <c:v>план 2020 год</c:v>
                </c:pt>
                <c:pt idx="9">
                  <c:v>план 2021 год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43644.5</c:v>
                </c:pt>
                <c:pt idx="1">
                  <c:v>85010</c:v>
                </c:pt>
                <c:pt idx="2">
                  <c:v>50903.199999999997</c:v>
                </c:pt>
                <c:pt idx="3">
                  <c:v>71700.899999999994</c:v>
                </c:pt>
                <c:pt idx="4">
                  <c:v>147079.79999999999</c:v>
                </c:pt>
                <c:pt idx="5">
                  <c:v>256951.6</c:v>
                </c:pt>
                <c:pt idx="6">
                  <c:v>199106.3</c:v>
                </c:pt>
                <c:pt idx="7">
                  <c:v>226661.9</c:v>
                </c:pt>
                <c:pt idx="8">
                  <c:v>71476.3</c:v>
                </c:pt>
                <c:pt idx="9">
                  <c:v>105387.6</c:v>
                </c:pt>
              </c:numCache>
            </c:numRef>
          </c:val>
        </c:ser>
        <c:axId val="101597184"/>
        <c:axId val="101598720"/>
      </c:barChart>
      <c:catAx>
        <c:axId val="10159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1598720"/>
        <c:crosses val="autoZero"/>
        <c:auto val="1"/>
        <c:lblAlgn val="ctr"/>
        <c:lblOffset val="100"/>
      </c:catAx>
      <c:valAx>
        <c:axId val="10159872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01597184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txPr>
    <a:bodyPr/>
    <a:lstStyle/>
    <a:p>
      <a:pPr>
        <a:defRPr sz="1856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15933.7</c:v>
                </c:pt>
                <c:pt idx="1">
                  <c:v>41165.800000000003</c:v>
                </c:pt>
                <c:pt idx="2">
                  <c:v>11611</c:v>
                </c:pt>
                <c:pt idx="3">
                  <c:v>21225.4</c:v>
                </c:pt>
                <c:pt idx="4">
                  <c:v>89342.8</c:v>
                </c:pt>
                <c:pt idx="5">
                  <c:v>25378.7</c:v>
                </c:pt>
                <c:pt idx="6">
                  <c:v>109612.5</c:v>
                </c:pt>
                <c:pt idx="7">
                  <c:v>15441</c:v>
                </c:pt>
                <c:pt idx="8">
                  <c:v>16324.1</c:v>
                </c:pt>
                <c:pt idx="9">
                  <c:v>14224.1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gapWidth val="219"/>
        <c:overlap val="-27"/>
        <c:axId val="145319808"/>
        <c:axId val="145321344"/>
      </c:barChart>
      <c:catAx>
        <c:axId val="145319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21344"/>
        <c:crosses val="autoZero"/>
        <c:auto val="1"/>
        <c:lblAlgn val="ctr"/>
        <c:lblOffset val="100"/>
      </c:catAx>
      <c:valAx>
        <c:axId val="145321344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1980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floor>
      <c:spPr>
        <a:noFill/>
        <a:ln w="9525">
          <a:noFill/>
        </a:ln>
      </c:spPr>
    </c:floor>
    <c:sideWall>
      <c:spPr>
        <a:solidFill>
          <a:srgbClr val="FFFF00"/>
        </a:solidFill>
        <a:ln w="25400">
          <a:noFill/>
        </a:ln>
      </c:spPr>
    </c:sideWall>
    <c:backWall>
      <c:spPr>
        <a:solidFill>
          <a:srgbClr val="FFFF00"/>
        </a:solidFill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5632.5</c:v>
                </c:pt>
                <c:pt idx="1">
                  <c:v>7144.6</c:v>
                </c:pt>
                <c:pt idx="2">
                  <c:v>8024.1</c:v>
                </c:pt>
                <c:pt idx="3">
                  <c:v>7093.8</c:v>
                </c:pt>
                <c:pt idx="4">
                  <c:v>7077</c:v>
                </c:pt>
                <c:pt idx="5">
                  <c:v>10018.6</c:v>
                </c:pt>
                <c:pt idx="6">
                  <c:v>12499.9</c:v>
                </c:pt>
                <c:pt idx="7">
                  <c:v>19453.099999999988</c:v>
                </c:pt>
                <c:pt idx="8">
                  <c:v>11520.5</c:v>
                </c:pt>
                <c:pt idx="9">
                  <c:v>12025.5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 </c:v>
                </c:pt>
                <c:pt idx="9">
                  <c:v>2021 год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shape val="box"/>
        <c:axId val="69413888"/>
        <c:axId val="69428352"/>
        <c:axId val="0"/>
      </c:bar3DChart>
      <c:catAx>
        <c:axId val="69413888"/>
        <c:scaling>
          <c:orientation val="minMax"/>
        </c:scaling>
        <c:axPos val="b"/>
        <c:title>
          <c:layout/>
          <c:spPr>
            <a:noFill/>
            <a:ln w="25400">
              <a:noFill/>
            </a:ln>
          </c:spPr>
          <c:txPr>
            <a:bodyPr rot="0" spcFirstLastPara="1" vertOverflow="ellipsis" vert="horz" wrap="square" anchor="ctr" anchorCtr="1"/>
            <a:lstStyle/>
            <a:p>
              <a:pPr>
                <a:defRPr sz="187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tickLblPos val="nextTo"/>
        <c:spPr>
          <a:noFill/>
          <a:ln w="134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428352"/>
        <c:crosses val="autoZero"/>
        <c:auto val="1"/>
        <c:lblAlgn val="ctr"/>
        <c:lblOffset val="100"/>
      </c:catAx>
      <c:valAx>
        <c:axId val="69428352"/>
        <c:scaling>
          <c:orientation val="minMax"/>
        </c:scaling>
        <c:axPos val="l"/>
        <c:title>
          <c:layout/>
          <c:spPr>
            <a:noFill/>
            <a:ln w="25400">
              <a:noFill/>
            </a:ln>
          </c:spPr>
          <c:txPr>
            <a:bodyPr rot="-5400000" spcFirstLastPara="1" vertOverflow="ellipsis" vert="horz" wrap="square" anchor="ctr" anchorCtr="1"/>
            <a:lstStyle/>
            <a:p>
              <a:pPr>
                <a:defRPr sz="1875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413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110360225169507E-2"/>
          <c:y val="3.3678290213723386E-2"/>
          <c:w val="0.82457742785923127"/>
          <c:h val="0.7620042963454135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spPr>
            <a:solidFill>
              <a:srgbClr val="FFC000"/>
            </a:solidFill>
            <a:ln w="25342">
              <a:noFill/>
            </a:ln>
          </c:spPr>
          <c:dLbls>
            <c:spPr>
              <a:noFill/>
              <a:ln w="253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51.3</c:v>
                </c:pt>
                <c:pt idx="1">
                  <c:v>69.599999999999994</c:v>
                </c:pt>
                <c:pt idx="2">
                  <c:v>63.7</c:v>
                </c:pt>
                <c:pt idx="3">
                  <c:v>60.5</c:v>
                </c:pt>
                <c:pt idx="4">
                  <c:v>46.9</c:v>
                </c:pt>
                <c:pt idx="5">
                  <c:v>50.5</c:v>
                </c:pt>
                <c:pt idx="6">
                  <c:v>45.4</c:v>
                </c:pt>
                <c:pt idx="7">
                  <c:v>560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hape val="box"/>
        <c:axId val="145418112"/>
        <c:axId val="145419648"/>
        <c:axId val="145397952"/>
      </c:bar3DChart>
      <c:catAx>
        <c:axId val="1454181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19648"/>
        <c:crosses val="autoZero"/>
        <c:auto val="1"/>
        <c:lblAlgn val="ctr"/>
        <c:lblOffset val="100"/>
      </c:catAx>
      <c:valAx>
        <c:axId val="145419648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418112"/>
        <c:crosses val="autoZero"/>
        <c:crossBetween val="between"/>
      </c:valAx>
      <c:serAx>
        <c:axId val="145397952"/>
        <c:scaling>
          <c:orientation val="minMax"/>
        </c:scaling>
        <c:delete val="1"/>
        <c:axPos val="b"/>
        <c:tickLblPos val="none"/>
        <c:crossAx val="14541964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21"/>
          <c:w val="0.8508875739644991"/>
          <c:h val="0.727650727650730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551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177E-3"/>
                  <c:y val="-0.33672391930733953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15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177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433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753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2012 (факт)</c:v>
                </c:pt>
                <c:pt idx="1">
                  <c:v>2013 (факт)</c:v>
                </c:pt>
                <c:pt idx="2">
                  <c:v>2014 (факт)</c:v>
                </c:pt>
                <c:pt idx="3">
                  <c:v>2015 (факт)</c:v>
                </c:pt>
                <c:pt idx="4">
                  <c:v>2016 (факт)</c:v>
                </c:pt>
                <c:pt idx="5">
                  <c:v>2017(факт)</c:v>
                </c:pt>
                <c:pt idx="6">
                  <c:v>2018 (план)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General">
                  <c:v>5352.4</c:v>
                </c:pt>
                <c:pt idx="1">
                  <c:v>6984.6</c:v>
                </c:pt>
                <c:pt idx="2" formatCode="General">
                  <c:v>7937.9</c:v>
                </c:pt>
                <c:pt idx="3" formatCode="General">
                  <c:v>6253.4</c:v>
                </c:pt>
                <c:pt idx="4" formatCode="General">
                  <c:v>6613</c:v>
                </c:pt>
                <c:pt idx="5" formatCode="General">
                  <c:v>8537.4</c:v>
                </c:pt>
                <c:pt idx="6" formatCode="General">
                  <c:v>10294.9</c:v>
                </c:pt>
                <c:pt idx="7" formatCode="General">
                  <c:v>11262.2</c:v>
                </c:pt>
                <c:pt idx="8" formatCode="General">
                  <c:v>11151.2</c:v>
                </c:pt>
                <c:pt idx="9" formatCode="General">
                  <c:v>11656.2</c:v>
                </c:pt>
              </c:numCache>
            </c:numRef>
          </c:val>
        </c:ser>
        <c:shape val="box"/>
        <c:axId val="69371008"/>
        <c:axId val="69372544"/>
        <c:axId val="0"/>
      </c:bar3DChart>
      <c:catAx>
        <c:axId val="69371008"/>
        <c:scaling>
          <c:orientation val="minMax"/>
        </c:scaling>
        <c:axPos val="b"/>
        <c:numFmt formatCode="General" sourceLinked="1"/>
        <c:tickLblPos val="nextTo"/>
        <c:crossAx val="69372544"/>
        <c:crosses val="autoZero"/>
        <c:auto val="1"/>
        <c:lblAlgn val="ctr"/>
        <c:lblOffset val="100"/>
      </c:catAx>
      <c:valAx>
        <c:axId val="69372544"/>
        <c:scaling>
          <c:orientation val="minMax"/>
        </c:scaling>
        <c:axPos val="l"/>
        <c:numFmt formatCode="General" sourceLinked="1"/>
        <c:tickLblPos val="nextTo"/>
        <c:crossAx val="69371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 55 727,3 тыс. руб. или  24,6,0 %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r>
            <a:rPr lang="ru-RU" sz="1200" dirty="0" smtClean="0">
              <a:solidFill>
                <a:srgbClr val="0070C0"/>
              </a:solidFill>
            </a:rPr>
            <a:t>15 441,0 тыс. руб. или  6,8 % от всех расходов бюджета </a:t>
          </a:r>
          <a:endParaRPr lang="ru-RU" sz="1200" dirty="0">
            <a:solidFill>
              <a:srgbClr val="0070C0"/>
            </a:solidFill>
          </a:endParaRP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культуры в КГП»  - 19 263,8 тыс. руб. или 8,5 %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18EFB482-7199-4F65-9CC9-C9BCCAB510F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физической культуры и спорта» -  560,0 тыс. руб. или  0,2 %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171E745B-C324-403A-A3E5-97150BD98F0D}" type="parTrans" cxnId="{3A674185-E3D8-4DCF-B9A9-668BCC4695BC}">
      <dgm:prSet/>
      <dgm:spPr/>
      <dgm:t>
        <a:bodyPr/>
        <a:lstStyle/>
        <a:p>
          <a:endParaRPr lang="ru-RU"/>
        </a:p>
      </dgm:t>
    </dgm:pt>
    <dgm:pt modelId="{153B1372-1010-496B-B511-00D7DED3F121}" type="sibTrans" cxnId="{3A674185-E3D8-4DCF-B9A9-668BCC4695BC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1772,2 тыс. руб.-0,8%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Обеспечение общественного порядка и профилактика правонарушений» -496,0 тыс.руб. или 0,2%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4265,6 тыс.руб. или   1,9 %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r>
            <a:rPr lang="ru-RU" sz="1200" dirty="0" smtClean="0">
              <a:solidFill>
                <a:srgbClr val="0070C0"/>
              </a:solidFill>
            </a:rPr>
            <a:t>19 684,0 тыс.руб.  или 8,7 %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r>
            <a:rPr lang="ru-RU" sz="1200" dirty="0" smtClean="0">
              <a:solidFill>
                <a:srgbClr val="0070C0"/>
              </a:solidFill>
            </a:rPr>
            <a:t> 15 661,8 тыс.руб.</a:t>
          </a:r>
        </a:p>
        <a:p>
          <a:r>
            <a:rPr lang="ru-RU" sz="1200" dirty="0" smtClean="0">
              <a:solidFill>
                <a:srgbClr val="0070C0"/>
              </a:solidFill>
            </a:rPr>
            <a:t>или 6,9 % от всех расходов бюджета  </a:t>
          </a:r>
          <a:endParaRPr lang="ru-RU" sz="1200" dirty="0">
            <a:solidFill>
              <a:srgbClr val="0070C0"/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70C0"/>
              </a:solidFill>
            </a:rPr>
            <a:t>Развитие субъектов  малого и среднего предпринимательства в Константиновском городском поселении – 83,1 тыс.руб. или 0,04 % от всех расходов бюджета</a:t>
          </a:r>
          <a:endParaRPr lang="ru-RU" sz="1000" dirty="0">
            <a:solidFill>
              <a:srgbClr val="0070C0"/>
            </a:solidFill>
          </a:endParaRP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A97DFAE-2C83-4D72-A811-17B0C1C8950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70C0"/>
              </a:solidFill>
            </a:rPr>
            <a:t>Формирование современной городской среды на территории Константиновского городского поселения – 93142,5 или 41,1 % от всех расходов бюджета</a:t>
          </a:r>
          <a:endParaRPr lang="ru-RU" sz="1000" dirty="0">
            <a:solidFill>
              <a:srgbClr val="0070C0"/>
            </a:solidFill>
          </a:endParaRPr>
        </a:p>
      </dgm:t>
    </dgm:pt>
    <dgm:pt modelId="{1925AF42-F29D-4D8C-9EBC-B9C0DEBAC3B0}" type="parTrans" cxnId="{33A7FD0B-82D7-4485-BE08-035D2BBD0272}">
      <dgm:prSet/>
      <dgm:spPr/>
      <dgm:t>
        <a:bodyPr/>
        <a:lstStyle/>
        <a:p>
          <a:endParaRPr lang="ru-RU"/>
        </a:p>
      </dgm:t>
    </dgm:pt>
    <dgm:pt modelId="{2A1AD0A9-2C6D-4C60-B837-1648986396DD}" type="sibTrans" cxnId="{33A7FD0B-82D7-4485-BE08-035D2BBD027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C5449498-C424-41AB-9CCD-886D9B429D3A}" type="pres">
      <dgm:prSet presAssocID="{A568777A-3DBF-4325-81FF-13106F66DEC1}" presName="node" presStyleLbl="node1" presStyleIdx="2" presStyleCnt="11" custScaleX="209139" custScaleY="25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67B91947-8B65-46CF-AB13-AC374E00958B}" type="pres">
      <dgm:prSet presAssocID="{22A45959-32C1-4305-AFDC-EE5E6C05785D}" presName="node" presStyleLbl="node1" presStyleIdx="3" presStyleCnt="11" custScaleX="222647" custScaleY="234497" custLinFactNeighborX="8498" custLinFactNeighborY="-2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EE4DEA22-D25C-4071-BC91-FD511FDE223B}" type="pres">
      <dgm:prSet presAssocID="{18EFB482-7199-4F65-9CC9-C9BCCAB510FD}" presName="node" presStyleLbl="node1" presStyleIdx="4" presStyleCnt="11" custScaleX="246028" custScaleY="25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9B991-FEB5-4120-8FC8-6F160DE6B3CF}" type="pres">
      <dgm:prSet presAssocID="{153B1372-1010-496B-B511-00D7DED3F121}" presName="sibTrans" presStyleCnt="0"/>
      <dgm:spPr/>
    </dgm:pt>
    <dgm:pt modelId="{D98DF390-3508-4A19-B6D0-D35F7B87B1AA}" type="pres">
      <dgm:prSet presAssocID="{0A142222-EC75-4FDB-A37A-AD68352D3C09}" presName="node" presStyleLbl="node1" presStyleIdx="5" presStyleCnt="11" custScaleX="226094" custScaleY="31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6" presStyleCnt="11" custScaleX="201367" custScaleY="413973" custLinFactNeighborX="13254" custLinFactNeighborY="8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7" presStyleCnt="11" custScaleX="203171" custScaleY="336746" custLinFactNeighborX="21256" custLinFactNeighborY="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8" presStyleCnt="11" custScaleX="550700" custScaleY="255458" custLinFactX="-135082" custLinFactNeighborX="-200000" custLinFactNeighborY="-15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</dgm:pt>
    <dgm:pt modelId="{66ED95A4-D8E9-40A4-AD97-F07F44B6B7DB}" type="pres">
      <dgm:prSet presAssocID="{A50C6ADD-FA21-4C28-99BF-F2132EEAF68C}" presName="node" presStyleLbl="node1" presStyleIdx="9" presStyleCnt="11" custScaleX="395160" custScaleY="336746" custLinFactNeighborX="-29140" custLinFactNeighborY="-3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BE700-93A1-49D1-9A45-95EF874C055F}" type="pres">
      <dgm:prSet presAssocID="{E36F9CF4-A844-4D8D-8A49-992C6098F7C4}" presName="sibTrans" presStyleCnt="0"/>
      <dgm:spPr/>
    </dgm:pt>
    <dgm:pt modelId="{100631E2-EC95-486C-8415-FE6703A09D35}" type="pres">
      <dgm:prSet presAssocID="{4A97DFAE-2C83-4D72-A811-17B0C1C8950E}" presName="node" presStyleLbl="node1" presStyleIdx="10" presStyleCnt="11" custScaleX="203171" custScaleY="336746" custLinFactNeighborX="21256" custLinFactNeighborY="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33A7FD0B-82D7-4485-BE08-035D2BBD0272}" srcId="{D696A80F-1D28-4518-90F9-C4D30EAB3E53}" destId="{4A97DFAE-2C83-4D72-A811-17B0C1C8950E}" srcOrd="10" destOrd="0" parTransId="{1925AF42-F29D-4D8C-9EBC-B9C0DEBAC3B0}" sibTransId="{2A1AD0A9-2C6D-4C60-B837-1648986396DD}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6C979B81-12E4-4218-B625-14B6811C6515}" srcId="{D696A80F-1D28-4518-90F9-C4D30EAB3E53}" destId="{15EACADA-0DD3-426A-AF4D-4BC0B4115DB6}" srcOrd="7" destOrd="0" parTransId="{3EADB4F1-49DD-41EA-A643-A9AA47295793}" sibTransId="{A7276158-D471-47E4-81D8-C4D9D200D275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34534FE4-B2CE-4738-83AF-D459A013B78A}" type="presOf" srcId="{4A97DFAE-2C83-4D72-A811-17B0C1C8950E}" destId="{100631E2-EC95-486C-8415-FE6703A09D35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FDDB46-0782-4EDA-97B9-E98857AC312A}" srcId="{D696A80F-1D28-4518-90F9-C4D30EAB3E53}" destId="{69DEF1E8-101E-4853-BD48-DEED2386A44B}" srcOrd="8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D6E63606-9295-4F1E-89F4-2F0A9498A9D7}" type="presOf" srcId="{A568777A-3DBF-4325-81FF-13106F66DEC1}" destId="{C5449498-C424-41AB-9CCD-886D9B429D3A}" srcOrd="0" destOrd="0" presId="urn:microsoft.com/office/officeart/2005/8/layout/default#1"/>
    <dgm:cxn modelId="{E4EF3151-4FBE-46A4-88C0-F5CCC358F438}" srcId="{D696A80F-1D28-4518-90F9-C4D30EAB3E53}" destId="{A50C6ADD-FA21-4C28-99BF-F2132EEAF68C}" srcOrd="9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5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3" destOrd="0" parTransId="{7E62E91B-08AE-47AD-B89C-5418DE793559}" sibTransId="{17310292-E7A9-490F-A633-AECB067688CC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7817F5D7-08A1-461F-8CD4-F095C5065CC8}" srcId="{D696A80F-1D28-4518-90F9-C4D30EAB3E53}" destId="{A568777A-3DBF-4325-81FF-13106F66DEC1}" srcOrd="2" destOrd="0" parTransId="{89A12FE5-36B8-42CF-88D7-9B36AB43B5C5}" sibTransId="{DA84E366-3B01-4F24-92FE-54F713F88EE4}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3A674185-E3D8-4DCF-B9A9-668BCC4695BC}" srcId="{D696A80F-1D28-4518-90F9-C4D30EAB3E53}" destId="{18EFB482-7199-4F65-9CC9-C9BCCAB510FD}" srcOrd="4" destOrd="0" parTransId="{171E745B-C324-403A-A3E5-97150BD98F0D}" sibTransId="{153B1372-1010-496B-B511-00D7DED3F121}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6" destOrd="0" parTransId="{BCAB0599-62F7-4130-9553-CF568ADD4B68}" sibTransId="{61AD22E3-BFF4-4AE6-87EC-E1D3B02A24E1}"/>
    <dgm:cxn modelId="{D41E4109-8615-44A6-B50E-251648B3C519}" type="presOf" srcId="{18EFB482-7199-4F65-9CC9-C9BCCAB510FD}" destId="{EE4DEA22-D25C-4071-BC91-FD511FDE223B}" srcOrd="0" destOrd="0" presId="urn:microsoft.com/office/officeart/2005/8/layout/default#1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85A965D8-2915-4C4B-B09C-5843A6814A37}" type="presParOf" srcId="{4F857FE0-A490-416A-AB44-AF921ADEFDC2}" destId="{C5449498-C424-41AB-9CCD-886D9B429D3A}" srcOrd="4" destOrd="0" presId="urn:microsoft.com/office/officeart/2005/8/layout/default#1"/>
    <dgm:cxn modelId="{71011568-CA7F-4133-885A-6BC74655DA20}" type="presParOf" srcId="{4F857FE0-A490-416A-AB44-AF921ADEFDC2}" destId="{617C9E09-9345-4D04-9F89-0AA0F9E9A02F}" srcOrd="5" destOrd="0" presId="urn:microsoft.com/office/officeart/2005/8/layout/default#1"/>
    <dgm:cxn modelId="{A44A096C-72CF-4C30-A125-379A36CA88D1}" type="presParOf" srcId="{4F857FE0-A490-416A-AB44-AF921ADEFDC2}" destId="{67B91947-8B65-46CF-AB13-AC374E00958B}" srcOrd="6" destOrd="0" presId="urn:microsoft.com/office/officeart/2005/8/layout/default#1"/>
    <dgm:cxn modelId="{180CFFAB-D413-475A-A819-18B25FB29A01}" type="presParOf" srcId="{4F857FE0-A490-416A-AB44-AF921ADEFDC2}" destId="{7425439C-B28A-4C96-A21E-CCCBD2F31FB9}" srcOrd="7" destOrd="0" presId="urn:microsoft.com/office/officeart/2005/8/layout/default#1"/>
    <dgm:cxn modelId="{9AA386A6-C066-4FC2-AC97-22B3376B2B5D}" type="presParOf" srcId="{4F857FE0-A490-416A-AB44-AF921ADEFDC2}" destId="{EE4DEA22-D25C-4071-BC91-FD511FDE223B}" srcOrd="8" destOrd="0" presId="urn:microsoft.com/office/officeart/2005/8/layout/default#1"/>
    <dgm:cxn modelId="{A6EED3C6-6839-49FB-840F-BAFCB4E519BA}" type="presParOf" srcId="{4F857FE0-A490-416A-AB44-AF921ADEFDC2}" destId="{EF19B991-FEB5-4120-8FC8-6F160DE6B3CF}" srcOrd="9" destOrd="0" presId="urn:microsoft.com/office/officeart/2005/8/layout/default#1"/>
    <dgm:cxn modelId="{2FBC272E-4B1C-49B1-8100-FAA5AF32E754}" type="presParOf" srcId="{4F857FE0-A490-416A-AB44-AF921ADEFDC2}" destId="{D98DF390-3508-4A19-B6D0-D35F7B87B1AA}" srcOrd="10" destOrd="0" presId="urn:microsoft.com/office/officeart/2005/8/layout/default#1"/>
    <dgm:cxn modelId="{A3B3FFF2-9A22-421A-A7A1-C3A293D420BD}" type="presParOf" srcId="{4F857FE0-A490-416A-AB44-AF921ADEFDC2}" destId="{29B830E9-441D-42F0-B56F-2AD6FD732554}" srcOrd="11" destOrd="0" presId="urn:microsoft.com/office/officeart/2005/8/layout/default#1"/>
    <dgm:cxn modelId="{B8F3FC27-6622-484F-9137-0283DFEAC83D}" type="presParOf" srcId="{4F857FE0-A490-416A-AB44-AF921ADEFDC2}" destId="{D31C8855-BFE7-4B93-9003-14F5E6C44709}" srcOrd="12" destOrd="0" presId="urn:microsoft.com/office/officeart/2005/8/layout/default#1"/>
    <dgm:cxn modelId="{149F7EF3-E541-4362-BC37-B21E56B935B7}" type="presParOf" srcId="{4F857FE0-A490-416A-AB44-AF921ADEFDC2}" destId="{1660E5E3-356A-49DD-9700-708E2926140A}" srcOrd="13" destOrd="0" presId="urn:microsoft.com/office/officeart/2005/8/layout/default#1"/>
    <dgm:cxn modelId="{286389F2-7DB7-4BB7-AD7D-003F24C59654}" type="presParOf" srcId="{4F857FE0-A490-416A-AB44-AF921ADEFDC2}" destId="{E8F11106-2E89-4F1F-A78B-FC5EEA6F09B5}" srcOrd="14" destOrd="0" presId="urn:microsoft.com/office/officeart/2005/8/layout/default#1"/>
    <dgm:cxn modelId="{0B409EE6-065C-4B6A-90E2-343B151D3B15}" type="presParOf" srcId="{4F857FE0-A490-416A-AB44-AF921ADEFDC2}" destId="{3671CD63-A847-446E-B60F-299393DE7A4A}" srcOrd="15" destOrd="0" presId="urn:microsoft.com/office/officeart/2005/8/layout/default#1"/>
    <dgm:cxn modelId="{FC0C1C36-A6F9-444E-832D-D9C51C5F54F7}" type="presParOf" srcId="{4F857FE0-A490-416A-AB44-AF921ADEFDC2}" destId="{21649447-6748-45DA-83CA-A72A1E62CA50}" srcOrd="16" destOrd="0" presId="urn:microsoft.com/office/officeart/2005/8/layout/default#1"/>
    <dgm:cxn modelId="{94BB3FDB-E72B-45E1-9A5C-92FAAEA7D13D}" type="presParOf" srcId="{4F857FE0-A490-416A-AB44-AF921ADEFDC2}" destId="{6B3E7F44-589A-45D7-8D9D-DA1E8AA553E5}" srcOrd="17" destOrd="0" presId="urn:microsoft.com/office/officeart/2005/8/layout/default#1"/>
    <dgm:cxn modelId="{D9CE6EAA-9D01-4F38-9C72-5E5721B85145}" type="presParOf" srcId="{4F857FE0-A490-416A-AB44-AF921ADEFDC2}" destId="{66ED95A4-D8E9-40A4-AD97-F07F44B6B7DB}" srcOrd="18" destOrd="0" presId="urn:microsoft.com/office/officeart/2005/8/layout/default#1"/>
    <dgm:cxn modelId="{8762A81E-9D20-4791-A9A6-BA0ADC50D28C}" type="presParOf" srcId="{4F857FE0-A490-416A-AB44-AF921ADEFDC2}" destId="{523BE700-93A1-49D1-9A45-95EF874C055F}" srcOrd="19" destOrd="0" presId="urn:microsoft.com/office/officeart/2005/8/layout/default#1"/>
    <dgm:cxn modelId="{176F631A-5B42-49D3-B57C-7AA922E6F71D}" type="presParOf" srcId="{4F857FE0-A490-416A-AB44-AF921ADEFDC2}" destId="{100631E2-EC95-486C-8415-FE6703A09D35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0,8 %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75,5 %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8,6 %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7,3 %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7,6 %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-0,2 %</a:t>
          </a:r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0,03%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0,06%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578712" y="0"/>
          <a:ext cx="2330071" cy="172108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 55 727,3 тыс. руб. или  24,6,0 %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8712" y="0"/>
        <a:ext cx="2330071" cy="1721082"/>
      </dsp:txXfrm>
    </dsp:sp>
    <dsp:sp modelId="{39CDB605-C903-442C-B6D6-0C0791DF7DF6}">
      <dsp:nvSpPr>
        <dsp:cNvPr id="0" name=""/>
        <dsp:cNvSpPr/>
      </dsp:nvSpPr>
      <dsp:spPr>
        <a:xfrm>
          <a:off x="3187274" y="0"/>
          <a:ext cx="1674145" cy="170199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1772,2 тыс. руб.-0,8%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187274" y="0"/>
        <a:ext cx="1674145" cy="1701999"/>
      </dsp:txXfrm>
    </dsp:sp>
    <dsp:sp modelId="{C5449498-C424-41AB-9CCD-886D9B429D3A}">
      <dsp:nvSpPr>
        <dsp:cNvPr id="0" name=""/>
        <dsp:cNvSpPr/>
      </dsp:nvSpPr>
      <dsp:spPr>
        <a:xfrm>
          <a:off x="4960751" y="342307"/>
          <a:ext cx="1421919" cy="104210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15 441,0 тыс. руб. или  6,8 % от всех расходов бюджета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960751" y="342307"/>
        <a:ext cx="1421919" cy="1042103"/>
      </dsp:txXfrm>
    </dsp:sp>
    <dsp:sp modelId="{67B91947-8B65-46CF-AB13-AC374E00958B}">
      <dsp:nvSpPr>
        <dsp:cNvPr id="0" name=""/>
        <dsp:cNvSpPr/>
      </dsp:nvSpPr>
      <dsp:spPr>
        <a:xfrm>
          <a:off x="6508437" y="300439"/>
          <a:ext cx="1513759" cy="95659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культуры в КГП»  - 19 263,8 тыс. руб. или 8,5 %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508437" y="300439"/>
        <a:ext cx="1513759" cy="956595"/>
      </dsp:txXfrm>
    </dsp:sp>
    <dsp:sp modelId="{EE4DEA22-D25C-4071-BC91-FD511FDE223B}">
      <dsp:nvSpPr>
        <dsp:cNvPr id="0" name=""/>
        <dsp:cNvSpPr/>
      </dsp:nvSpPr>
      <dsp:spPr>
        <a:xfrm>
          <a:off x="1310333" y="2115209"/>
          <a:ext cx="1672724" cy="104210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физической культуры и спорта» -  560,0 тыс. руб. или  0,2 %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1310333" y="2115209"/>
        <a:ext cx="1672724" cy="1042103"/>
      </dsp:txXfrm>
    </dsp:sp>
    <dsp:sp modelId="{D98DF390-3508-4A19-B6D0-D35F7B87B1AA}">
      <dsp:nvSpPr>
        <dsp:cNvPr id="0" name=""/>
        <dsp:cNvSpPr/>
      </dsp:nvSpPr>
      <dsp:spPr>
        <a:xfrm>
          <a:off x="3051047" y="1993613"/>
          <a:ext cx="1537194" cy="128529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Обеспечение общественного порядка и профилактика правонарушений» -496,0 тыс.руб. или 0,2%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051047" y="1993613"/>
        <a:ext cx="1537194" cy="1285293"/>
      </dsp:txXfrm>
    </dsp:sp>
    <dsp:sp modelId="{D31C8855-BFE7-4B93-9003-14F5E6C44709}">
      <dsp:nvSpPr>
        <dsp:cNvPr id="0" name=""/>
        <dsp:cNvSpPr/>
      </dsp:nvSpPr>
      <dsp:spPr>
        <a:xfrm>
          <a:off x="4746344" y="1826307"/>
          <a:ext cx="1369078" cy="168874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4265,6 тыс.руб. или   1,9 %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746344" y="1826307"/>
        <a:ext cx="1369078" cy="1688741"/>
      </dsp:txXfrm>
    </dsp:sp>
    <dsp:sp modelId="{E8F11106-2E89-4F1F-A78B-FC5EEA6F09B5}">
      <dsp:nvSpPr>
        <dsp:cNvPr id="0" name=""/>
        <dsp:cNvSpPr/>
      </dsp:nvSpPr>
      <dsp:spPr>
        <a:xfrm>
          <a:off x="6237816" y="1964738"/>
          <a:ext cx="1381343" cy="13737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19 684,0 тыс.руб.  или 8,7 %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237816" y="1964738"/>
        <a:ext cx="1381343" cy="1373705"/>
      </dsp:txXfrm>
    </dsp:sp>
    <dsp:sp modelId="{21649447-6748-45DA-83CA-A72A1E62CA50}">
      <dsp:nvSpPr>
        <dsp:cNvPr id="0" name=""/>
        <dsp:cNvSpPr/>
      </dsp:nvSpPr>
      <dsp:spPr>
        <a:xfrm>
          <a:off x="0" y="3652223"/>
          <a:ext cx="3744164" cy="104210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 15 661,8 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или 6,9 % от всех расходов бюджета 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0" y="3652223"/>
        <a:ext cx="3744164" cy="1042103"/>
      </dsp:txXfrm>
    </dsp:sp>
    <dsp:sp modelId="{66ED95A4-D8E9-40A4-AD97-F07F44B6B7DB}">
      <dsp:nvSpPr>
        <dsp:cNvPr id="0" name=""/>
        <dsp:cNvSpPr/>
      </dsp:nvSpPr>
      <dsp:spPr>
        <a:xfrm>
          <a:off x="4032447" y="3412977"/>
          <a:ext cx="2686660" cy="13737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70C0"/>
              </a:solidFill>
            </a:rPr>
            <a:t>Развитие субъектов  малого и среднего предпринимательства в Константиновском городском поселении – 83,1 тыс.руб. или 0,04 % от всех расходов бюджета</a:t>
          </a:r>
          <a:endParaRPr lang="ru-RU" sz="1000" kern="1200" dirty="0">
            <a:solidFill>
              <a:srgbClr val="0070C0"/>
            </a:solidFill>
          </a:endParaRPr>
        </a:p>
      </dsp:txBody>
      <dsp:txXfrm>
        <a:off x="4032447" y="3412977"/>
        <a:ext cx="2686660" cy="1373705"/>
      </dsp:txXfrm>
    </dsp:sp>
    <dsp:sp modelId="{100631E2-EC95-486C-8415-FE6703A09D35}">
      <dsp:nvSpPr>
        <dsp:cNvPr id="0" name=""/>
        <dsp:cNvSpPr/>
      </dsp:nvSpPr>
      <dsp:spPr>
        <a:xfrm>
          <a:off x="7129736" y="3551438"/>
          <a:ext cx="1381343" cy="137370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70C0"/>
              </a:solidFill>
            </a:rPr>
            <a:t>Формирование современной городской среды на территории Константиновского городского поселения – 93142,5 или 41,1 % от всех расходов бюджета</a:t>
          </a:r>
          <a:endParaRPr lang="ru-RU" sz="1000" kern="1200" dirty="0">
            <a:solidFill>
              <a:srgbClr val="0070C0"/>
            </a:solidFill>
          </a:endParaRPr>
        </a:p>
      </dsp:txBody>
      <dsp:txXfrm>
        <a:off x="7129736" y="3551438"/>
        <a:ext cx="1381343" cy="13737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0,8 %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75,5 %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8,6 %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0,03%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0,06%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7,3 %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7,6 %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-0,2 %</a:t>
          </a: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2019 год и на плановый период 2020 и 2021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12</a:t>
            </a:r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2019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2019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226 661,9  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503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жилищно-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2019 год </a:t>
            </a:r>
            <a:b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составляют – 171 069,5 тыс.руб,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2020 год -23 291,0 тыс.руб ,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2021 год – 54 602,3 тыс.руб.</a:t>
            </a:r>
          </a:p>
          <a:p>
            <a:pPr eaLnBrk="1" hangingPunct="1"/>
            <a:endParaRPr lang="en-US" alt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9" y="3879388"/>
            <a:ext cx="3888432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8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103 917,9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10 703,6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43 407,8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2020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5374,6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1" y="896459"/>
            <a:ext cx="3968875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1340768"/>
            <a:ext cx="3045265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4384" r="41077" b="43772"/>
          <a:stretch/>
        </p:blipFill>
        <p:spPr bwMode="auto">
          <a:xfrm>
            <a:off x="5868144" y="3850856"/>
            <a:ext cx="3045265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590550" y="1319213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25400"/>
            <a:ext cx="91551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бюджета Константиновского городского поселения Константиновского района на 2019 год и на плановый период 2020 и 2021 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2019г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218 693,6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226 661,9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7 968,3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2020г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538" y="2714625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71 476,3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71 476,3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2021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105 387,6 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105 387,6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бюджета Константиновского городского поселения Константиновского района на 2019 -2021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2020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218 693,6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71 476,3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105 387,6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52 865,2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53 854,9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55 146,0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165 828,4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17 621,4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50 241,6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226 661,9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71 476,3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105 387,6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-7 968,3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 7 968,3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861</Words>
  <Application>Microsoft Office PowerPoint</Application>
  <PresentationFormat>Экран (4:3)</PresentationFormat>
  <Paragraphs>189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бюджета Константиновского городского поселения</vt:lpstr>
      <vt:lpstr>Основные параметры бюджета Константиновского городского поселения Константиновского района на 2019 -2021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2019 год</vt:lpstr>
      <vt:lpstr>Структура расходов бюджета Константиновского городского поселения Константиновского района в 2019 году по разделам (Всего расходов  226 661,9   тыс.руб.)</vt:lpstr>
      <vt:lpstr>Слайд 19</vt:lpstr>
      <vt:lpstr>Слайд 20</vt:lpstr>
      <vt:lpstr>Слайд 21</vt:lpstr>
      <vt:lpstr>Слайд 22</vt:lpstr>
      <vt:lpstr>Слайд 23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25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353</cp:revision>
  <dcterms:created xsi:type="dcterms:W3CDTF">2014-05-06T10:38:29Z</dcterms:created>
  <dcterms:modified xsi:type="dcterms:W3CDTF">2019-02-14T11:02:59Z</dcterms:modified>
</cp:coreProperties>
</file>