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6"/>
  </p:notesMasterIdLst>
  <p:sldIdLst>
    <p:sldId id="292" r:id="rId2"/>
    <p:sldId id="293" r:id="rId3"/>
    <p:sldId id="282" r:id="rId4"/>
    <p:sldId id="284" r:id="rId5"/>
    <p:sldId id="285" r:id="rId6"/>
    <p:sldId id="287" r:id="rId7"/>
    <p:sldId id="288" r:id="rId8"/>
    <p:sldId id="260" r:id="rId9"/>
    <p:sldId id="289" r:id="rId10"/>
    <p:sldId id="294" r:id="rId11"/>
    <p:sldId id="271" r:id="rId12"/>
    <p:sldId id="290" r:id="rId13"/>
    <p:sldId id="264" r:id="rId14"/>
    <p:sldId id="291" r:id="rId15"/>
    <p:sldId id="267" r:id="rId16"/>
    <p:sldId id="268" r:id="rId17"/>
    <p:sldId id="273" r:id="rId18"/>
    <p:sldId id="275" r:id="rId19"/>
    <p:sldId id="276" r:id="rId20"/>
    <p:sldId id="277" r:id="rId21"/>
    <p:sldId id="278" r:id="rId22"/>
    <p:sldId id="279" r:id="rId23"/>
    <p:sldId id="270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92" autoAdjust="0"/>
  </p:normalViewPr>
  <p:slideViewPr>
    <p:cSldViewPr>
      <p:cViewPr>
        <p:scale>
          <a:sx n="100" d="100"/>
          <a:sy n="100" d="100"/>
        </p:scale>
        <p:origin x="-195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5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24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view3D>
      <c:hPercent val="81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Sheet1!$E$1:$I$1</c:f>
              <c:strCache>
                <c:ptCount val="5"/>
                <c:pt idx="0">
                  <c:v>2017 факт</c:v>
                </c:pt>
                <c:pt idx="1">
                  <c:v>2018 план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Sheet1!$E$2:$I$2</c:f>
              <c:numCache>
                <c:formatCode>General</c:formatCode>
                <c:ptCount val="5"/>
                <c:pt idx="0">
                  <c:v>55335.6</c:v>
                </c:pt>
                <c:pt idx="1">
                  <c:v>51153.9</c:v>
                </c:pt>
                <c:pt idx="2">
                  <c:v>52774.6</c:v>
                </c:pt>
                <c:pt idx="3">
                  <c:v>53542.8</c:v>
                </c:pt>
                <c:pt idx="4">
                  <c:v>54480.800000000003</c:v>
                </c:pt>
              </c:numCache>
            </c:numRef>
          </c:val>
        </c:ser>
        <c:dLbls>
          <c:showVal val="1"/>
        </c:dLbls>
        <c:shape val="box"/>
        <c:axId val="96126080"/>
        <c:axId val="96127616"/>
        <c:axId val="0"/>
      </c:bar3DChart>
      <c:catAx>
        <c:axId val="9612608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400" baseline="0"/>
            </a:pPr>
            <a:endParaRPr lang="ru-RU"/>
          </a:p>
        </c:txPr>
        <c:crossAx val="96127616"/>
        <c:crosses val="autoZero"/>
        <c:auto val="1"/>
        <c:lblAlgn val="ctr"/>
        <c:lblOffset val="100"/>
      </c:catAx>
      <c:valAx>
        <c:axId val="9612761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612608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layout>
        <c:manualLayout>
          <c:xMode val="edge"/>
          <c:yMode val="edge"/>
          <c:x val="0.82126887682346794"/>
          <c:y val="3.0704045429904119E-2"/>
        </c:manualLayout>
      </c:layout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6"/>
          <c:h val="0.7837998951007353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341"/>
                </c:manualLayout>
              </c:layout>
              <c:showVal val="1"/>
            </c:dLbl>
            <c:dLbl>
              <c:idx val="3"/>
              <c:layout>
                <c:manualLayout>
                  <c:x val="1.1111134750565955E-2"/>
                  <c:y val="-0.1139177965140067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598"/>
                </c:manualLayout>
              </c:layout>
              <c:showVal val="1"/>
            </c:dLbl>
            <c:dLbl>
              <c:idx val="5"/>
              <c:layout>
                <c:manualLayout>
                  <c:x val="3.0022107618145346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562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dLbl>
              <c:idx val="8"/>
              <c:layout>
                <c:manualLayout>
                  <c:x val="6.0048786092513134E-3"/>
                  <c:y val="-0.1200955434409309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(факт)</c:v>
                </c:pt>
                <c:pt idx="1">
                  <c:v>2013 (факт)</c:v>
                </c:pt>
                <c:pt idx="2">
                  <c:v>2014 (факт)</c:v>
                </c:pt>
                <c:pt idx="3">
                  <c:v>2015 (факт)</c:v>
                </c:pt>
                <c:pt idx="4">
                  <c:v>2016(факт)</c:v>
                </c:pt>
                <c:pt idx="5">
                  <c:v>2017(факт)</c:v>
                </c:pt>
                <c:pt idx="6">
                  <c:v>2018 (прогноз)</c:v>
                </c:pt>
                <c:pt idx="7">
                  <c:v>2019(план)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9646.7999999999938</c:v>
                </c:pt>
                <c:pt idx="1">
                  <c:v>11501.1</c:v>
                </c:pt>
                <c:pt idx="2">
                  <c:v>12531</c:v>
                </c:pt>
                <c:pt idx="3">
                  <c:v>11836.9</c:v>
                </c:pt>
                <c:pt idx="4">
                  <c:v>56417.7</c:v>
                </c:pt>
                <c:pt idx="5">
                  <c:v>14681.5</c:v>
                </c:pt>
                <c:pt idx="6">
                  <c:v>21853.8</c:v>
                </c:pt>
                <c:pt idx="7">
                  <c:v>16768.2</c:v>
                </c:pt>
                <c:pt idx="8">
                  <c:v>18068.599999999988</c:v>
                </c:pt>
                <c:pt idx="9">
                  <c:v>19429</c:v>
                </c:pt>
              </c:numCache>
            </c:numRef>
          </c:val>
        </c:ser>
        <c:shape val="cylinder"/>
        <c:axId val="105470592"/>
        <c:axId val="105484672"/>
        <c:axId val="0"/>
      </c:bar3DChart>
      <c:catAx>
        <c:axId val="105470592"/>
        <c:scaling>
          <c:orientation val="minMax"/>
        </c:scaling>
        <c:axPos val="b"/>
        <c:numFmt formatCode="General" sourceLinked="1"/>
        <c:tickLblPos val="nextTo"/>
        <c:crossAx val="105484672"/>
        <c:crosses val="autoZero"/>
        <c:auto val="1"/>
        <c:lblAlgn val="ctr"/>
        <c:lblOffset val="100"/>
      </c:catAx>
      <c:valAx>
        <c:axId val="105484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05470592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</c:dTable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441E-3"/>
                  <c:y val="-0.2777972334285537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9.2592592592593073E-3"/>
                  <c:y val="-9.540511047041262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5432098765432146E-3"/>
                  <c:y val="-0.2777972334285536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4.6296296296296441E-3"/>
                  <c:y val="-0.2862153314112377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7160493827160793E-3"/>
                  <c:y val="-0.347948049950916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2345679012345708E-2"/>
                  <c:y val="-0.3114696253592896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факт  2012</c:v>
                </c:pt>
                <c:pt idx="1">
                  <c:v>факт 2013</c:v>
                </c:pt>
                <c:pt idx="2">
                  <c:v>факт 2014</c:v>
                </c:pt>
                <c:pt idx="3">
                  <c:v>факт 2015</c:v>
                </c:pt>
                <c:pt idx="4">
                  <c:v>факт 2016</c:v>
                </c:pt>
                <c:pt idx="5">
                  <c:v>факт 2017</c:v>
                </c:pt>
                <c:pt idx="6">
                  <c:v>план 2018 </c:v>
                </c:pt>
                <c:pt idx="7">
                  <c:v>план 2019</c:v>
                </c:pt>
                <c:pt idx="8">
                  <c:v>план 2020</c:v>
                </c:pt>
                <c:pt idx="9">
                  <c:v>план 2021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2266</c:v>
                </c:pt>
                <c:pt idx="1">
                  <c:v>2208.8000000000002</c:v>
                </c:pt>
                <c:pt idx="2">
                  <c:v>3001.9</c:v>
                </c:pt>
                <c:pt idx="3">
                  <c:v>2817.6</c:v>
                </c:pt>
                <c:pt idx="4">
                  <c:v>4008.3</c:v>
                </c:pt>
                <c:pt idx="5">
                  <c:v>6044.8</c:v>
                </c:pt>
                <c:pt idx="6">
                  <c:v>6138.6</c:v>
                </c:pt>
                <c:pt idx="7">
                  <c:v>5495.2</c:v>
                </c:pt>
                <c:pt idx="8">
                  <c:v>4992.5</c:v>
                </c:pt>
                <c:pt idx="9">
                  <c:v>4536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факт  2012</c:v>
                </c:pt>
                <c:pt idx="1">
                  <c:v>факт 2013</c:v>
                </c:pt>
                <c:pt idx="2">
                  <c:v>факт 2014</c:v>
                </c:pt>
                <c:pt idx="3">
                  <c:v>факт 2015</c:v>
                </c:pt>
                <c:pt idx="4">
                  <c:v>факт 2016</c:v>
                </c:pt>
                <c:pt idx="5">
                  <c:v>факт 2017</c:v>
                </c:pt>
                <c:pt idx="6">
                  <c:v>план 2018 </c:v>
                </c:pt>
                <c:pt idx="7">
                  <c:v>план 2019</c:v>
                </c:pt>
                <c:pt idx="8">
                  <c:v>план 2020</c:v>
                </c:pt>
                <c:pt idx="9">
                  <c:v>план 2021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факт  2012</c:v>
                </c:pt>
                <c:pt idx="1">
                  <c:v>факт 2013</c:v>
                </c:pt>
                <c:pt idx="2">
                  <c:v>факт 2014</c:v>
                </c:pt>
                <c:pt idx="3">
                  <c:v>факт 2015</c:v>
                </c:pt>
                <c:pt idx="4">
                  <c:v>факт 2016</c:v>
                </c:pt>
                <c:pt idx="5">
                  <c:v>факт 2017</c:v>
                </c:pt>
                <c:pt idx="6">
                  <c:v>план 2018 </c:v>
                </c:pt>
                <c:pt idx="7">
                  <c:v>план 2019</c:v>
                </c:pt>
                <c:pt idx="8">
                  <c:v>план 2020</c:v>
                </c:pt>
                <c:pt idx="9">
                  <c:v>план 2021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shape val="cylinder"/>
        <c:axId val="103713792"/>
        <c:axId val="103727872"/>
        <c:axId val="0"/>
      </c:bar3DChart>
      <c:catAx>
        <c:axId val="103713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03727872"/>
        <c:crosses val="autoZero"/>
        <c:auto val="1"/>
        <c:lblAlgn val="ctr"/>
        <c:lblOffset val="100"/>
      </c:catAx>
      <c:valAx>
        <c:axId val="103727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ru-RU"/>
          </a:p>
        </c:txPr>
        <c:crossAx val="10371379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396" baseline="0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86211567633764452"/>
          <c:y val="3.7839950857206706E-2"/>
        </c:manualLayout>
      </c:layout>
    </c:title>
    <c:plotArea>
      <c:layout>
        <c:manualLayout>
          <c:layoutTarget val="inner"/>
          <c:xMode val="edge"/>
          <c:yMode val="edge"/>
          <c:x val="0.11643192488262925"/>
          <c:y val="0.16888045540796998"/>
          <c:w val="0.88356807511737057"/>
          <c:h val="0.495256166982922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6917E-3"/>
                  <c:y val="-1.8102106847272294E-2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5.9460674572502994E-3"/>
                  <c:y val="7.1136170023634415E-4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1.7510677805868181E-3"/>
                  <c:y val="-2.1278777560300097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6.0912917758568844E-3"/>
                  <c:y val="-1.065180346950729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9.9853728686730165E-3"/>
                  <c:y val="-3.04780623748761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6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(факт)</c:v>
                </c:pt>
                <c:pt idx="1">
                  <c:v>2013 (факт)</c:v>
                </c:pt>
                <c:pt idx="2">
                  <c:v>2014 (факт)</c:v>
                </c:pt>
                <c:pt idx="3">
                  <c:v>2015 (факт)</c:v>
                </c:pt>
                <c:pt idx="4">
                  <c:v>2016(факт)</c:v>
                </c:pt>
                <c:pt idx="5">
                  <c:v>2017(факт) </c:v>
                </c:pt>
                <c:pt idx="6">
                  <c:v>2018(план)</c:v>
                </c:pt>
                <c:pt idx="7">
                  <c:v>2019(план)</c:v>
                </c:pt>
                <c:pt idx="8">
                  <c:v>2020(план)</c:v>
                </c:pt>
                <c:pt idx="9">
                  <c:v>2021(план)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10663.5</c:v>
                </c:pt>
                <c:pt idx="1">
                  <c:v>44703.6</c:v>
                </c:pt>
                <c:pt idx="2">
                  <c:v>8808.7000000000007</c:v>
                </c:pt>
                <c:pt idx="3">
                  <c:v>26381.200000000001</c:v>
                </c:pt>
                <c:pt idx="4">
                  <c:v>77566.899999999994</c:v>
                </c:pt>
                <c:pt idx="5">
                  <c:v>190284.6</c:v>
                </c:pt>
                <c:pt idx="6">
                  <c:v>186069.9</c:v>
                </c:pt>
                <c:pt idx="7">
                  <c:v>29354</c:v>
                </c:pt>
                <c:pt idx="8">
                  <c:v>26356.400000000001</c:v>
                </c:pt>
                <c:pt idx="9">
                  <c:v>17857.599999999988</c:v>
                </c:pt>
              </c:numCache>
            </c:numRef>
          </c:val>
        </c:ser>
        <c:axId val="103778560"/>
        <c:axId val="103788544"/>
      </c:barChart>
      <c:catAx>
        <c:axId val="10377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9" baseline="0"/>
            </a:pPr>
            <a:endParaRPr lang="ru-RU"/>
          </a:p>
        </c:txPr>
        <c:crossAx val="103788544"/>
        <c:crosses val="autoZero"/>
        <c:auto val="1"/>
        <c:lblAlgn val="ctr"/>
        <c:lblOffset val="100"/>
      </c:catAx>
      <c:valAx>
        <c:axId val="103788544"/>
        <c:scaling>
          <c:orientation val="minMax"/>
        </c:scaling>
        <c:axPos val="l"/>
        <c:majorGridlines/>
        <c:numFmt formatCode="General" sourceLinked="1"/>
        <c:tickLblPos val="nextTo"/>
        <c:crossAx val="10377856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</c:chart>
  <c:txPr>
    <a:bodyPr/>
    <a:lstStyle/>
    <a:p>
      <a:pPr>
        <a:defRPr sz="1812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0439781513797262E-2"/>
          <c:y val="5.3314577977547524E-2"/>
        </c:manualLayout>
      </c:layout>
      <c:txPr>
        <a:bodyPr/>
        <a:lstStyle/>
        <a:p>
          <a:pPr>
            <a:defRPr sz="20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70375161707632761"/>
          <c:h val="0.47435897435897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40145985387E-2"/>
                  <c:y val="-7.1032194736346768E-2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778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8891E-2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dLblPos val="outEnd"/>
              <c:showVal val="1"/>
            </c:dLbl>
            <c:spPr>
              <a:noFill/>
              <a:ln w="27978">
                <a:noFill/>
              </a:ln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 Факт 2012 год</c:v>
                </c:pt>
                <c:pt idx="1">
                  <c:v> Факт 2013 год</c:v>
                </c:pt>
                <c:pt idx="2">
                  <c:v> Факт2014 год</c:v>
                </c:pt>
                <c:pt idx="3">
                  <c:v> факт 2015 год</c:v>
                </c:pt>
                <c:pt idx="4">
                  <c:v>факт 2016год</c:v>
                </c:pt>
                <c:pt idx="5">
                  <c:v>факт 2017 год</c:v>
                </c:pt>
                <c:pt idx="6">
                  <c:v>план 2018 год</c:v>
                </c:pt>
                <c:pt idx="7">
                  <c:v>план 2019 год</c:v>
                </c:pt>
                <c:pt idx="8">
                  <c:v>план 2020 год</c:v>
                </c:pt>
                <c:pt idx="9">
                  <c:v>план 2021 год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43644.5</c:v>
                </c:pt>
                <c:pt idx="1">
                  <c:v>85010</c:v>
                </c:pt>
                <c:pt idx="2">
                  <c:v>50903.199999999997</c:v>
                </c:pt>
                <c:pt idx="3">
                  <c:v>71700.899999999994</c:v>
                </c:pt>
                <c:pt idx="4">
                  <c:v>147079.79999999999</c:v>
                </c:pt>
                <c:pt idx="5">
                  <c:v>256951.6</c:v>
                </c:pt>
                <c:pt idx="6">
                  <c:v>199106.9</c:v>
                </c:pt>
                <c:pt idx="7">
                  <c:v>82128.600000000006</c:v>
                </c:pt>
                <c:pt idx="8">
                  <c:v>79899.199999999997</c:v>
                </c:pt>
                <c:pt idx="9">
                  <c:v>72338.399999999994</c:v>
                </c:pt>
              </c:numCache>
            </c:numRef>
          </c:val>
        </c:ser>
        <c:axId val="110806912"/>
        <c:axId val="110808448"/>
      </c:barChart>
      <c:catAx>
        <c:axId val="11080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10808448"/>
        <c:crosses val="autoZero"/>
        <c:auto val="1"/>
        <c:lblAlgn val="ctr"/>
        <c:lblOffset val="100"/>
      </c:catAx>
      <c:valAx>
        <c:axId val="1108084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10806912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</c:chart>
  <c:txPr>
    <a:bodyPr/>
    <a:lstStyle/>
    <a:p>
      <a:pPr>
        <a:defRPr sz="185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8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8" b="1" dirty="0" smtClean="0">
                <a:solidFill>
                  <a:schemeClr val="tx1"/>
                </a:solidFill>
              </a:rPr>
              <a:t> </a:t>
            </a:r>
            <a:r>
              <a:rPr lang="ru-RU" sz="1998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1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10">
              <a:noFill/>
            </a:ln>
          </c:spPr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15933.7</c:v>
                </c:pt>
                <c:pt idx="1">
                  <c:v>41165.800000000003</c:v>
                </c:pt>
                <c:pt idx="2">
                  <c:v>11611</c:v>
                </c:pt>
                <c:pt idx="3">
                  <c:v>21225.4</c:v>
                </c:pt>
                <c:pt idx="4">
                  <c:v>89342.8</c:v>
                </c:pt>
                <c:pt idx="5">
                  <c:v>25378.7</c:v>
                </c:pt>
                <c:pt idx="6">
                  <c:v>109612.5</c:v>
                </c:pt>
                <c:pt idx="7">
                  <c:v>14224</c:v>
                </c:pt>
                <c:pt idx="8">
                  <c:v>16324</c:v>
                </c:pt>
                <c:pt idx="9">
                  <c:v>14224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10">
              <a:noFill/>
            </a:ln>
          </c:spPr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10">
              <a:noFill/>
            </a:ln>
          </c:spPr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gapWidth val="219"/>
        <c:overlap val="-27"/>
        <c:axId val="154692608"/>
        <c:axId val="154714880"/>
      </c:barChart>
      <c:catAx>
        <c:axId val="154692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714880"/>
        <c:crosses val="autoZero"/>
        <c:auto val="1"/>
        <c:lblAlgn val="ctr"/>
        <c:lblOffset val="100"/>
      </c:catAx>
      <c:valAx>
        <c:axId val="154714880"/>
        <c:scaling>
          <c:orientation val="minMax"/>
        </c:scaling>
        <c:axPos val="l"/>
        <c:majorGridlines>
          <c:spPr>
            <a:ln w="951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692608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floor>
      <c:spPr>
        <a:noFill/>
        <a:ln w="9525">
          <a:noFill/>
        </a:ln>
      </c:spPr>
    </c:floor>
    <c:sideWall>
      <c:spPr>
        <a:solidFill>
          <a:srgbClr val="FFFF00"/>
        </a:solidFill>
        <a:ln w="25400">
          <a:noFill/>
        </a:ln>
      </c:spPr>
    </c:sideWall>
    <c:backWall>
      <c:spPr>
        <a:solidFill>
          <a:srgbClr val="FFFF00"/>
        </a:solidFill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 </c:v>
                </c:pt>
                <c:pt idx="9">
                  <c:v>2021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5632.5</c:v>
                </c:pt>
                <c:pt idx="1">
                  <c:v>7144.6</c:v>
                </c:pt>
                <c:pt idx="2">
                  <c:v>8024.1</c:v>
                </c:pt>
                <c:pt idx="3">
                  <c:v>7093.8</c:v>
                </c:pt>
                <c:pt idx="4">
                  <c:v>7077</c:v>
                </c:pt>
                <c:pt idx="5">
                  <c:v>10018.6</c:v>
                </c:pt>
                <c:pt idx="6">
                  <c:v>12499.9</c:v>
                </c:pt>
                <c:pt idx="7">
                  <c:v>11919.9</c:v>
                </c:pt>
                <c:pt idx="8">
                  <c:v>8208.2999999999938</c:v>
                </c:pt>
                <c:pt idx="9">
                  <c:v>8401.4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 </c:v>
                </c:pt>
                <c:pt idx="9">
                  <c:v>2021 год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 </c:v>
                </c:pt>
                <c:pt idx="9">
                  <c:v>2021 год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shape val="box"/>
        <c:axId val="134840704"/>
        <c:axId val="134842624"/>
        <c:axId val="0"/>
      </c:bar3DChart>
      <c:catAx>
        <c:axId val="134840704"/>
        <c:scaling>
          <c:orientation val="minMax"/>
        </c:scaling>
        <c:axPos val="b"/>
        <c:title>
          <c:layout/>
          <c:spPr>
            <a:noFill/>
            <a:ln w="25400">
              <a:noFill/>
            </a:ln>
          </c:spPr>
          <c:txPr>
            <a:bodyPr rot="0" spcFirstLastPara="1" vertOverflow="ellipsis" vert="horz" wrap="square" anchor="ctr" anchorCtr="1"/>
            <a:lstStyle/>
            <a:p>
              <a:pPr>
                <a:defRPr sz="1875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tickLblPos val="nextTo"/>
        <c:spPr>
          <a:noFill/>
          <a:ln w="134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842624"/>
        <c:crosses val="autoZero"/>
        <c:auto val="1"/>
        <c:lblAlgn val="ctr"/>
        <c:lblOffset val="100"/>
      </c:catAx>
      <c:valAx>
        <c:axId val="134842624"/>
        <c:scaling>
          <c:orientation val="minMax"/>
        </c:scaling>
        <c:axPos val="l"/>
        <c:title>
          <c:layout/>
          <c:spPr>
            <a:noFill/>
            <a:ln w="25400">
              <a:noFill/>
            </a:ln>
          </c:spPr>
          <c:txPr>
            <a:bodyPr rot="-5400000" spcFirstLastPara="1" vertOverflow="ellipsis" vert="horz" wrap="square" anchor="ctr" anchorCtr="1"/>
            <a:lstStyle/>
            <a:p>
              <a:pPr>
                <a:defRPr sz="1875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840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110360225169507E-2"/>
          <c:y val="3.3678290213723358E-2"/>
          <c:w val="0.82457742785923127"/>
          <c:h val="0.7620042963454128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spPr>
            <a:solidFill>
              <a:srgbClr val="FFC000"/>
            </a:solidFill>
            <a:ln w="25342">
              <a:noFill/>
            </a:ln>
          </c:spPr>
          <c:dLbls>
            <c:spPr>
              <a:noFill/>
              <a:ln w="253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6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51.3</c:v>
                </c:pt>
                <c:pt idx="1">
                  <c:v>69.599999999999994</c:v>
                </c:pt>
                <c:pt idx="2">
                  <c:v>63.7</c:v>
                </c:pt>
                <c:pt idx="3">
                  <c:v>60.5</c:v>
                </c:pt>
                <c:pt idx="4">
                  <c:v>46.9</c:v>
                </c:pt>
                <c:pt idx="5">
                  <c:v>50.5</c:v>
                </c:pt>
                <c:pt idx="6">
                  <c:v>45.4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shape val="box"/>
        <c:axId val="154860544"/>
        <c:axId val="154886912"/>
        <c:axId val="154863808"/>
      </c:bar3DChart>
      <c:catAx>
        <c:axId val="1548605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86912"/>
        <c:crosses val="autoZero"/>
        <c:auto val="1"/>
        <c:lblAlgn val="ctr"/>
        <c:lblOffset val="100"/>
      </c:catAx>
      <c:valAx>
        <c:axId val="154886912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0544"/>
        <c:crosses val="autoZero"/>
        <c:crossBetween val="between"/>
      </c:valAx>
      <c:serAx>
        <c:axId val="154863808"/>
        <c:scaling>
          <c:orientation val="minMax"/>
        </c:scaling>
        <c:delete val="1"/>
        <c:axPos val="b"/>
        <c:tickLblPos val="none"/>
        <c:crossAx val="154886912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13"/>
          <c:w val="0.85088757396449877"/>
          <c:h val="0.727650727650729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53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156E-3"/>
                  <c:y val="-0.3367239193073393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2945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156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381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1081">
                <a:noFill/>
              </a:ln>
            </c:spPr>
            <c:showVal val="1"/>
          </c:dLbls>
          <c:cat>
            <c:strRef>
              <c:f>Лист1!$A$2:$A$11</c:f>
              <c:strCache>
                <c:ptCount val="10"/>
                <c:pt idx="0">
                  <c:v>2012 (факт)</c:v>
                </c:pt>
                <c:pt idx="1">
                  <c:v>2013 (факт)</c:v>
                </c:pt>
                <c:pt idx="2">
                  <c:v>2014 (факт)</c:v>
                </c:pt>
                <c:pt idx="3">
                  <c:v>2015 (факт)</c:v>
                </c:pt>
                <c:pt idx="4">
                  <c:v>2016 (факт)</c:v>
                </c:pt>
                <c:pt idx="5">
                  <c:v>2017(факт)</c:v>
                </c:pt>
                <c:pt idx="6">
                  <c:v>2018(план)</c:v>
                </c:pt>
                <c:pt idx="7">
                  <c:v>2019(план)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 formatCode="General">
                  <c:v>5352.4</c:v>
                </c:pt>
                <c:pt idx="1">
                  <c:v>6984.6</c:v>
                </c:pt>
                <c:pt idx="2" formatCode="General">
                  <c:v>7937.9</c:v>
                </c:pt>
                <c:pt idx="3" formatCode="General">
                  <c:v>6253.4</c:v>
                </c:pt>
                <c:pt idx="4" formatCode="General">
                  <c:v>6613</c:v>
                </c:pt>
                <c:pt idx="5" formatCode="General">
                  <c:v>8537.4</c:v>
                </c:pt>
                <c:pt idx="6" formatCode="General">
                  <c:v>10294.9</c:v>
                </c:pt>
                <c:pt idx="7" formatCode="General">
                  <c:v>11141.9</c:v>
                </c:pt>
                <c:pt idx="8" formatCode="General">
                  <c:v>7839</c:v>
                </c:pt>
                <c:pt idx="9" formatCode="General">
                  <c:v>8032.1</c:v>
                </c:pt>
              </c:numCache>
            </c:numRef>
          </c:val>
        </c:ser>
        <c:shape val="box"/>
        <c:axId val="154970368"/>
        <c:axId val="154988544"/>
        <c:axId val="0"/>
      </c:bar3DChart>
      <c:catAx>
        <c:axId val="154970368"/>
        <c:scaling>
          <c:orientation val="minMax"/>
        </c:scaling>
        <c:axPos val="b"/>
        <c:numFmt formatCode="General" sourceLinked="1"/>
        <c:tickLblPos val="nextTo"/>
        <c:crossAx val="154988544"/>
        <c:crosses val="autoZero"/>
        <c:auto val="1"/>
        <c:lblAlgn val="ctr"/>
        <c:lblOffset val="100"/>
      </c:catAx>
      <c:valAx>
        <c:axId val="154988544"/>
        <c:scaling>
          <c:orientation val="minMax"/>
        </c:scaling>
        <c:axPos val="l"/>
        <c:numFmt formatCode="General" sourceLinked="1"/>
        <c:tickLblPos val="nextTo"/>
        <c:crossAx val="154970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4900,3 тыс. руб. или  6,0 %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транспортной системы» - </a:t>
          </a:r>
        </a:p>
        <a:p>
          <a:r>
            <a:rPr lang="ru-RU" sz="1200" dirty="0" smtClean="0">
              <a:solidFill>
                <a:srgbClr val="0070C0"/>
              </a:solidFill>
            </a:rPr>
            <a:t>14 224,0 тыс. руб. или  17,3 % от всех расходов бюджета </a:t>
          </a:r>
          <a:endParaRPr lang="ru-RU" sz="1200" dirty="0">
            <a:solidFill>
              <a:srgbClr val="0070C0"/>
            </a:solidFill>
          </a:endParaRP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культуры в КГП»  - 11 730,6 тыс. руб. или 14,2 %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18EFB482-7199-4F65-9CC9-C9BCCAB510F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физической культуры и спорта» -  560,0 тыс. руб. или  0,7 %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171E745B-C324-403A-A3E5-97150BD98F0D}" type="parTrans" cxnId="{3A674185-E3D8-4DCF-B9A9-668BCC4695BC}">
      <dgm:prSet/>
      <dgm:spPr/>
      <dgm:t>
        <a:bodyPr/>
        <a:lstStyle/>
        <a:p>
          <a:endParaRPr lang="ru-RU"/>
        </a:p>
      </dgm:t>
    </dgm:pt>
    <dgm:pt modelId="{153B1372-1010-496B-B511-00D7DED3F121}" type="sibTrans" cxnId="{3A674185-E3D8-4DCF-B9A9-668BCC4695BC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1 773,4 тыс. руб.- 2,1 %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Обеспечение общественного порядка и противодействие преступности» -489,3 тыс.руб. или 0,6%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2 542,9 тыс.руб. или   3,1 %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r>
            <a:rPr lang="ru-RU" sz="1200" dirty="0" smtClean="0">
              <a:solidFill>
                <a:srgbClr val="0070C0"/>
              </a:solidFill>
            </a:rPr>
            <a:t>20 621,8 тыс.руб.  или 25,1 %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r>
            <a:rPr lang="ru-RU" sz="1200" dirty="0" smtClean="0">
              <a:solidFill>
                <a:srgbClr val="0070C0"/>
              </a:solidFill>
            </a:rPr>
            <a:t> 14 701,3 тыс.руб.</a:t>
          </a:r>
        </a:p>
        <a:p>
          <a:r>
            <a:rPr lang="ru-RU" sz="1200" dirty="0" smtClean="0">
              <a:solidFill>
                <a:srgbClr val="0070C0"/>
              </a:solidFill>
            </a:rPr>
            <a:t>или 17,9 % от всех расходов бюджета  </a:t>
          </a:r>
          <a:endParaRPr lang="ru-RU" sz="1200" dirty="0">
            <a:solidFill>
              <a:srgbClr val="0070C0"/>
            </a:solidFill>
          </a:endParaRP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99976AFC-89F4-4965-9EC2-597CD0E0970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«Формирование современной городской среды на территории Константиновского городского поселения – 10 277,6 тыс.руб.  или 12,5 % от всех расходов бюджета  </a:t>
          </a:r>
          <a:endParaRPr lang="ru-RU" sz="1200" dirty="0">
            <a:solidFill>
              <a:srgbClr val="0070C0"/>
            </a:solidFill>
          </a:endParaRPr>
        </a:p>
      </dgm:t>
    </dgm:pt>
    <dgm:pt modelId="{27A1E078-912E-474E-BDA6-933277DC0BE8}" type="parTrans" cxnId="{F6FFCFFA-0FA7-4276-9645-CAA9FF75068C}">
      <dgm:prSet/>
      <dgm:spPr/>
      <dgm:t>
        <a:bodyPr/>
        <a:lstStyle/>
        <a:p>
          <a:endParaRPr lang="ru-RU"/>
        </a:p>
      </dgm:t>
    </dgm:pt>
    <dgm:pt modelId="{CD0033C7-F04C-493A-83D2-81D412ED618D}" type="sibTrans" cxnId="{F6FFCFFA-0FA7-4276-9645-CAA9FF75068C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0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0" custScaleX="310141" custScaleY="5053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</dgm:pt>
    <dgm:pt modelId="{C5449498-C424-41AB-9CCD-886D9B429D3A}" type="pres">
      <dgm:prSet presAssocID="{A568777A-3DBF-4325-81FF-13106F66DEC1}" presName="node" presStyleLbl="node1" presStyleIdx="2" presStyleCnt="10" custScaleX="215671" custScaleY="370141" custLinFactX="265235" custLinFactY="200000" custLinFactNeighborX="300000" custLinFactNeighborY="27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9E09-9345-4D04-9F89-0AA0F9E9A02F}" type="pres">
      <dgm:prSet presAssocID="{DA84E366-3B01-4F24-92FE-54F713F88EE4}" presName="sibTrans" presStyleCnt="0"/>
      <dgm:spPr/>
    </dgm:pt>
    <dgm:pt modelId="{67B91947-8B65-46CF-AB13-AC374E00958B}" type="pres">
      <dgm:prSet presAssocID="{22A45959-32C1-4305-AFDC-EE5E6C05785D}" presName="node" presStyleLbl="node1" presStyleIdx="3" presStyleCnt="10" custScaleX="254404" custScaleY="259366" custLinFactX="-433493" custLinFactY="200000" custLinFactNeighborX="-500000" custLinFactNeighborY="238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EE4DEA22-D25C-4071-BC91-FD511FDE223B}" type="pres">
      <dgm:prSet presAssocID="{18EFB482-7199-4F65-9CC9-C9BCCAB510FD}" presName="node" presStyleLbl="node1" presStyleIdx="4" presStyleCnt="10" custScaleX="302115" custScaleY="315525" custLinFactX="-200000" custLinFactNeighborX="-286483" custLinFactNeighborY="-7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9B991-FEB5-4120-8FC8-6F160DE6B3CF}" type="pres">
      <dgm:prSet presAssocID="{153B1372-1010-496B-B511-00D7DED3F121}" presName="sibTrans" presStyleCnt="0"/>
      <dgm:spPr/>
    </dgm:pt>
    <dgm:pt modelId="{D98DF390-3508-4A19-B6D0-D35F7B87B1AA}" type="pres">
      <dgm:prSet presAssocID="{0A142222-EC75-4FDB-A37A-AD68352D3C09}" presName="node" presStyleLbl="node1" presStyleIdx="5" presStyleCnt="10" custScaleX="275144" custScaleY="379908" custLinFactX="400000" custLinFactY="-235362" custLinFactNeighborX="494267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6" presStyleCnt="10" custScaleX="298408" custScaleY="530711" custLinFactX="-52216" custLinFactNeighborX="-100000" custLinFactNeighborY="-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7" presStyleCnt="10" custScaleX="238952" custScaleY="407547" custLinFactX="-23638" custLinFactNeighborX="-100000" custLinFactNeighborY="-4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8" presStyleCnt="10" custScaleX="359248" custScaleY="368589" custLinFactX="-446714" custLinFactY="195050" custLinFactNeighborX="-5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3380C-B369-403D-98CB-FE0C904E7C6A}" type="pres">
      <dgm:prSet presAssocID="{8EC04F26-741B-4A6E-A423-294C3B1419F0}" presName="sibTrans" presStyleCnt="0"/>
      <dgm:spPr/>
    </dgm:pt>
    <dgm:pt modelId="{79D13BB8-CD8C-40D5-91CC-E656CC3820A3}" type="pres">
      <dgm:prSet presAssocID="{99976AFC-89F4-4965-9EC2-597CD0E09701}" presName="node" presStyleLbl="node1" presStyleIdx="9" presStyleCnt="10" custScaleX="827663" custScaleY="311048" custLinFactX="100000" custLinFactNeighborX="107984" custLinFactNeighborY="-8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85856-84C8-43C7-A5C3-238115807C36}" type="presOf" srcId="{18EFB482-7199-4F65-9CC9-C9BCCAB510FD}" destId="{EE4DEA22-D25C-4071-BC91-FD511FDE223B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DC2F10F4-5F8B-40BE-B43A-99B06E88BCBC}" type="presOf" srcId="{15EACADA-0DD3-426A-AF4D-4BC0B4115DB6}" destId="{E8F11106-2E89-4F1F-A78B-FC5EEA6F09B5}" srcOrd="0" destOrd="0" presId="urn:microsoft.com/office/officeart/2005/8/layout/default#1"/>
    <dgm:cxn modelId="{6830EB38-33C8-40BE-B134-AD75B9F08CB5}" type="presOf" srcId="{F5A7C959-ACE7-4CF6-8A79-FB90A4780918}" destId="{D31C8855-BFE7-4B93-9003-14F5E6C44709}" srcOrd="0" destOrd="0" presId="urn:microsoft.com/office/officeart/2005/8/layout/default#1"/>
    <dgm:cxn modelId="{1524B2F4-82F9-4F69-A0A1-7A5266777243}" type="presOf" srcId="{B797BA80-6B09-4784-8C57-BCA419179895}" destId="{39CDB605-C903-442C-B6D6-0C0791DF7DF6}" srcOrd="0" destOrd="0" presId="urn:microsoft.com/office/officeart/2005/8/layout/default#1"/>
    <dgm:cxn modelId="{6C979B81-12E4-4218-B625-14B6811C6515}" srcId="{D696A80F-1D28-4518-90F9-C4D30EAB3E53}" destId="{15EACADA-0DD3-426A-AF4D-4BC0B4115DB6}" srcOrd="7" destOrd="0" parTransId="{3EADB4F1-49DD-41EA-A643-A9AA47295793}" sibTransId="{A7276158-D471-47E4-81D8-C4D9D200D275}"/>
    <dgm:cxn modelId="{84A7463E-50C9-4FE4-BFAE-2ED55FB78DF9}" type="presOf" srcId="{22A45959-32C1-4305-AFDC-EE5E6C05785D}" destId="{67B91947-8B65-46CF-AB13-AC374E00958B}" srcOrd="0" destOrd="0" presId="urn:microsoft.com/office/officeart/2005/8/layout/default#1"/>
    <dgm:cxn modelId="{5C9A5066-E978-475D-AC6D-A2AFF6DA09CC}" type="presOf" srcId="{69DEF1E8-101E-4853-BD48-DEED2386A44B}" destId="{21649447-6748-45DA-83CA-A72A1E62CA50}" srcOrd="0" destOrd="0" presId="urn:microsoft.com/office/officeart/2005/8/layout/default#1"/>
    <dgm:cxn modelId="{F6FFCFFA-0FA7-4276-9645-CAA9FF75068C}" srcId="{D696A80F-1D28-4518-90F9-C4D30EAB3E53}" destId="{99976AFC-89F4-4965-9EC2-597CD0E09701}" srcOrd="9" destOrd="0" parTransId="{27A1E078-912E-474E-BDA6-933277DC0BE8}" sibTransId="{CD0033C7-F04C-493A-83D2-81D412ED618D}"/>
    <dgm:cxn modelId="{E0B4C00D-BF2F-4E84-8EB3-A90824B6F9BC}" type="presOf" srcId="{D696A80F-1D28-4518-90F9-C4D30EAB3E53}" destId="{4F857FE0-A490-416A-AB44-AF921ADEFDC2}" srcOrd="0" destOrd="0" presId="urn:microsoft.com/office/officeart/2005/8/layout/default#1"/>
    <dgm:cxn modelId="{9AAE7A38-995C-4867-B3FD-2862EED5B8C2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F3CF8992-D98D-441E-A153-F978BD04EB09}" type="presOf" srcId="{99976AFC-89F4-4965-9EC2-597CD0E09701}" destId="{79D13BB8-CD8C-40D5-91CC-E656CC3820A3}" srcOrd="0" destOrd="0" presId="urn:microsoft.com/office/officeart/2005/8/layout/default#1"/>
    <dgm:cxn modelId="{84FDDB46-0782-4EDA-97B9-E98857AC312A}" srcId="{D696A80F-1D28-4518-90F9-C4D30EAB3E53}" destId="{69DEF1E8-101E-4853-BD48-DEED2386A44B}" srcOrd="8" destOrd="0" parTransId="{3F39381E-2EB3-47F4-9280-82C1F78D878E}" sibTransId="{8EC04F26-741B-4A6E-A423-294C3B1419F0}"/>
    <dgm:cxn modelId="{6DA8D541-F27A-4436-81AD-09AB8CAF4FF9}" type="presOf" srcId="{A568777A-3DBF-4325-81FF-13106F66DEC1}" destId="{C5449498-C424-41AB-9CCD-886D9B429D3A}" srcOrd="0" destOrd="0" presId="urn:microsoft.com/office/officeart/2005/8/layout/default#1"/>
    <dgm:cxn modelId="{29CD4032-A0A6-4BF5-A625-5107EC8B0F03}" type="presOf" srcId="{C1B627C8-FEB6-44F7-B0AB-70C16DD53046}" destId="{5B5285CA-22F9-4022-8B79-BBFF9C899ED2}" srcOrd="0" destOrd="0" presId="urn:microsoft.com/office/officeart/2005/8/layout/default#1"/>
    <dgm:cxn modelId="{CD614AAE-E060-4228-9A76-B7E2030FA944}" srcId="{D696A80F-1D28-4518-90F9-C4D30EAB3E53}" destId="{0A142222-EC75-4FDB-A37A-AD68352D3C09}" srcOrd="5" destOrd="0" parTransId="{B93BDE44-3CDB-43D1-BDCD-87899D1BB7C7}" sibTransId="{32E625BF-EF10-4BE4-97A5-A5E7B4CC26EE}"/>
    <dgm:cxn modelId="{41BFA096-9E1D-4297-8FDB-F0FC2581A698}" srcId="{D696A80F-1D28-4518-90F9-C4D30EAB3E53}" destId="{22A45959-32C1-4305-AFDC-EE5E6C05785D}" srcOrd="3" destOrd="0" parTransId="{7E62E91B-08AE-47AD-B89C-5418DE793559}" sibTransId="{17310292-E7A9-490F-A633-AECB067688CC}"/>
    <dgm:cxn modelId="{7817F5D7-08A1-461F-8CD4-F095C5065CC8}" srcId="{D696A80F-1D28-4518-90F9-C4D30EAB3E53}" destId="{A568777A-3DBF-4325-81FF-13106F66DEC1}" srcOrd="2" destOrd="0" parTransId="{89A12FE5-36B8-42CF-88D7-9B36AB43B5C5}" sibTransId="{DA84E366-3B01-4F24-92FE-54F713F88EE4}"/>
    <dgm:cxn modelId="{3A674185-E3D8-4DCF-B9A9-668BCC4695BC}" srcId="{D696A80F-1D28-4518-90F9-C4D30EAB3E53}" destId="{18EFB482-7199-4F65-9CC9-C9BCCAB510FD}" srcOrd="4" destOrd="0" parTransId="{171E745B-C324-403A-A3E5-97150BD98F0D}" sibTransId="{153B1372-1010-496B-B511-00D7DED3F121}"/>
    <dgm:cxn modelId="{185A24B1-199D-4981-936E-4449344BC9E4}" srcId="{D696A80F-1D28-4518-90F9-C4D30EAB3E53}" destId="{F5A7C959-ACE7-4CF6-8A79-FB90A4780918}" srcOrd="6" destOrd="0" parTransId="{BCAB0599-62F7-4130-9553-CF568ADD4B68}" sibTransId="{61AD22E3-BFF4-4AE6-87EC-E1D3B02A24E1}"/>
    <dgm:cxn modelId="{0DEE90F7-9E56-463F-93CA-5BAA713B3BB6}" type="presParOf" srcId="{4F857FE0-A490-416A-AB44-AF921ADEFDC2}" destId="{5B5285CA-22F9-4022-8B79-BBFF9C899ED2}" srcOrd="0" destOrd="0" presId="urn:microsoft.com/office/officeart/2005/8/layout/default#1"/>
    <dgm:cxn modelId="{0F9F8782-997B-4148-91CA-D6A0559C4800}" type="presParOf" srcId="{4F857FE0-A490-416A-AB44-AF921ADEFDC2}" destId="{9CE47D23-49A3-4CCA-A1D0-E321B017E2A2}" srcOrd="1" destOrd="0" presId="urn:microsoft.com/office/officeart/2005/8/layout/default#1"/>
    <dgm:cxn modelId="{29098710-8309-41CE-86F2-62C37E8383D1}" type="presParOf" srcId="{4F857FE0-A490-416A-AB44-AF921ADEFDC2}" destId="{39CDB605-C903-442C-B6D6-0C0791DF7DF6}" srcOrd="2" destOrd="0" presId="urn:microsoft.com/office/officeart/2005/8/layout/default#1"/>
    <dgm:cxn modelId="{71BB79DD-666A-42BD-9B41-8EDEE61FC637}" type="presParOf" srcId="{4F857FE0-A490-416A-AB44-AF921ADEFDC2}" destId="{DC1C86A5-8C74-4034-814E-0BB8DA16ED21}" srcOrd="3" destOrd="0" presId="urn:microsoft.com/office/officeart/2005/8/layout/default#1"/>
    <dgm:cxn modelId="{36E2B644-5AFA-403D-BACE-1153A486E8EA}" type="presParOf" srcId="{4F857FE0-A490-416A-AB44-AF921ADEFDC2}" destId="{C5449498-C424-41AB-9CCD-886D9B429D3A}" srcOrd="4" destOrd="0" presId="urn:microsoft.com/office/officeart/2005/8/layout/default#1"/>
    <dgm:cxn modelId="{AB792246-3443-4606-A5C0-4AAD53ACF74E}" type="presParOf" srcId="{4F857FE0-A490-416A-AB44-AF921ADEFDC2}" destId="{617C9E09-9345-4D04-9F89-0AA0F9E9A02F}" srcOrd="5" destOrd="0" presId="urn:microsoft.com/office/officeart/2005/8/layout/default#1"/>
    <dgm:cxn modelId="{41EED205-1C7F-4351-9675-00F7647D21D2}" type="presParOf" srcId="{4F857FE0-A490-416A-AB44-AF921ADEFDC2}" destId="{67B91947-8B65-46CF-AB13-AC374E00958B}" srcOrd="6" destOrd="0" presId="urn:microsoft.com/office/officeart/2005/8/layout/default#1"/>
    <dgm:cxn modelId="{1C63F81A-00AC-4700-AC41-68278B801550}" type="presParOf" srcId="{4F857FE0-A490-416A-AB44-AF921ADEFDC2}" destId="{7425439C-B28A-4C96-A21E-CCCBD2F31FB9}" srcOrd="7" destOrd="0" presId="urn:microsoft.com/office/officeart/2005/8/layout/default#1"/>
    <dgm:cxn modelId="{ADA22DA2-EE27-4E84-81E9-EC35D91C1FE1}" type="presParOf" srcId="{4F857FE0-A490-416A-AB44-AF921ADEFDC2}" destId="{EE4DEA22-D25C-4071-BC91-FD511FDE223B}" srcOrd="8" destOrd="0" presId="urn:microsoft.com/office/officeart/2005/8/layout/default#1"/>
    <dgm:cxn modelId="{FCDE09A2-0A39-412D-8004-68AC446F1D4C}" type="presParOf" srcId="{4F857FE0-A490-416A-AB44-AF921ADEFDC2}" destId="{EF19B991-FEB5-4120-8FC8-6F160DE6B3CF}" srcOrd="9" destOrd="0" presId="urn:microsoft.com/office/officeart/2005/8/layout/default#1"/>
    <dgm:cxn modelId="{4A918518-6A57-45D5-BCE2-6FDDA999573A}" type="presParOf" srcId="{4F857FE0-A490-416A-AB44-AF921ADEFDC2}" destId="{D98DF390-3508-4A19-B6D0-D35F7B87B1AA}" srcOrd="10" destOrd="0" presId="urn:microsoft.com/office/officeart/2005/8/layout/default#1"/>
    <dgm:cxn modelId="{EF1EF64B-56DE-4265-B8D7-056A462E9752}" type="presParOf" srcId="{4F857FE0-A490-416A-AB44-AF921ADEFDC2}" destId="{29B830E9-441D-42F0-B56F-2AD6FD732554}" srcOrd="11" destOrd="0" presId="urn:microsoft.com/office/officeart/2005/8/layout/default#1"/>
    <dgm:cxn modelId="{B35FD1A6-F4F3-4A7B-B696-1E8E6128AAE0}" type="presParOf" srcId="{4F857FE0-A490-416A-AB44-AF921ADEFDC2}" destId="{D31C8855-BFE7-4B93-9003-14F5E6C44709}" srcOrd="12" destOrd="0" presId="urn:microsoft.com/office/officeart/2005/8/layout/default#1"/>
    <dgm:cxn modelId="{41127F93-0514-4DBE-8C5B-52C22F9574ED}" type="presParOf" srcId="{4F857FE0-A490-416A-AB44-AF921ADEFDC2}" destId="{1660E5E3-356A-49DD-9700-708E2926140A}" srcOrd="13" destOrd="0" presId="urn:microsoft.com/office/officeart/2005/8/layout/default#1"/>
    <dgm:cxn modelId="{9395DE6D-0501-47E9-90AC-545F48DA20BE}" type="presParOf" srcId="{4F857FE0-A490-416A-AB44-AF921ADEFDC2}" destId="{E8F11106-2E89-4F1F-A78B-FC5EEA6F09B5}" srcOrd="14" destOrd="0" presId="urn:microsoft.com/office/officeart/2005/8/layout/default#1"/>
    <dgm:cxn modelId="{762FD187-8A37-437C-B4A9-34FEA4AA5195}" type="presParOf" srcId="{4F857FE0-A490-416A-AB44-AF921ADEFDC2}" destId="{3671CD63-A847-446E-B60F-299393DE7A4A}" srcOrd="15" destOrd="0" presId="urn:microsoft.com/office/officeart/2005/8/layout/default#1"/>
    <dgm:cxn modelId="{974B4C28-C314-4F32-A145-291F54046D0E}" type="presParOf" srcId="{4F857FE0-A490-416A-AB44-AF921ADEFDC2}" destId="{21649447-6748-45DA-83CA-A72A1E62CA50}" srcOrd="16" destOrd="0" presId="urn:microsoft.com/office/officeart/2005/8/layout/default#1"/>
    <dgm:cxn modelId="{A3936E07-15C3-4F57-A69C-EEEC250344D3}" type="presParOf" srcId="{4F857FE0-A490-416A-AB44-AF921ADEFDC2}" destId="{F883380C-B369-403D-98CB-FE0C904E7C6A}" srcOrd="17" destOrd="0" presId="urn:microsoft.com/office/officeart/2005/8/layout/default#1"/>
    <dgm:cxn modelId="{03944FD6-EE29-40B1-8A37-52AA0222606D}" type="presParOf" srcId="{4F857FE0-A490-416A-AB44-AF921ADEFDC2}" destId="{79D13BB8-CD8C-40D5-91CC-E656CC3820A3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2,1 %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44,6 %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14,5 %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18,5 %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19,4 %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-0,7 %</a:t>
          </a:r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0,8%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</a:t>
          </a:r>
          <a:r>
            <a:rPr lang="ru-RU" sz="1600" smtClean="0"/>
            <a:t>– 0,2%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E3A30CCC-565D-4558-84FF-1D3404795596}" type="presOf" srcId="{00C42B5E-40A4-4507-9A48-38A6EAF80403}" destId="{9112C213-71D9-4EB4-B0D4-F998BFDC2BA7}" srcOrd="0" destOrd="0" presId="urn:microsoft.com/office/officeart/2005/8/layout/default#2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02CAB7D3-8C2D-4D2D-A235-26246EA0574E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12CF74D4-9EE0-47DE-86D8-956FD9F4DE39}" type="presOf" srcId="{A568777A-3DBF-4325-81FF-13106F66DEC1}" destId="{DE85AD4F-E5DC-45A4-B0FB-DEEFC1F3D74C}" srcOrd="0" destOrd="0" presId="urn:microsoft.com/office/officeart/2005/8/layout/default#2"/>
    <dgm:cxn modelId="{EA0F8272-DEDD-4981-A624-DCB3889FC115}" type="presOf" srcId="{69DEF1E8-101E-4853-BD48-DEED2386A44B}" destId="{E46E722E-FD56-45CB-9CE3-2FBCFB80C6C6}" srcOrd="0" destOrd="0" presId="urn:microsoft.com/office/officeart/2005/8/layout/default#2"/>
    <dgm:cxn modelId="{C9000BB0-2B4F-4197-B54F-7F0D1EDA3E2E}" type="presOf" srcId="{918152A5-39FA-4A23-9021-75D0C85596D7}" destId="{8EBDBDCD-CBA1-4DEB-9F2A-81A5DD04FC7D}" srcOrd="0" destOrd="0" presId="urn:microsoft.com/office/officeart/2005/8/layout/default#2"/>
    <dgm:cxn modelId="{7CDAB74F-EC80-43CB-8F4D-1543F68AE4FF}" type="presOf" srcId="{0C907944-E7D5-4926-8150-EF1C2B7E60B9}" destId="{F73E5F30-BFC0-424D-B049-89D01087DE54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52C3E2A3-86DB-49DC-9B90-89CE474E35EC}" type="presOf" srcId="{22A45959-32C1-4305-AFDC-EE5E6C05785D}" destId="{EF7CB9CB-D392-4EF0-B486-FCA82C3E8A01}" srcOrd="0" destOrd="0" presId="urn:microsoft.com/office/officeart/2005/8/layout/default#2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02DFC391-33E3-4FED-8F3E-C2113210ACB2}" type="presOf" srcId="{4AA42789-1D0A-4289-9FBC-EE3E98BBC730}" destId="{E8C71706-64C3-479E-956A-376A288D34E3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7FBF253F-376B-4A21-AA07-31C3888DF146}" type="presOf" srcId="{7D5A62DE-DBDC-4121-94B5-D8596157722D}" destId="{CC76084F-01E4-4FC6-AA68-10F43226975A}" srcOrd="0" destOrd="0" presId="urn:microsoft.com/office/officeart/2005/8/layout/default#2"/>
    <dgm:cxn modelId="{5AD0CD64-20E6-45AE-9DFE-B2765DAF4A5C}" type="presParOf" srcId="{8AA0D91F-793A-4F2A-8FCD-99D1FE0086A6}" destId="{DE85AD4F-E5DC-45A4-B0FB-DEEFC1F3D74C}" srcOrd="0" destOrd="0" presId="urn:microsoft.com/office/officeart/2005/8/layout/default#2"/>
    <dgm:cxn modelId="{32A16737-42C8-4182-B280-6FF1DFE2BF69}" type="presParOf" srcId="{8AA0D91F-793A-4F2A-8FCD-99D1FE0086A6}" destId="{65C4EB18-FCD7-4952-BCB3-C341AF2CE86D}" srcOrd="1" destOrd="0" presId="urn:microsoft.com/office/officeart/2005/8/layout/default#2"/>
    <dgm:cxn modelId="{BDE0586D-16A2-404F-86B1-E2C707A290EC}" type="presParOf" srcId="{8AA0D91F-793A-4F2A-8FCD-99D1FE0086A6}" destId="{EF7CB9CB-D392-4EF0-B486-FCA82C3E8A01}" srcOrd="2" destOrd="0" presId="urn:microsoft.com/office/officeart/2005/8/layout/default#2"/>
    <dgm:cxn modelId="{02530799-6005-4A55-8F08-C3B6648EB8E4}" type="presParOf" srcId="{8AA0D91F-793A-4F2A-8FCD-99D1FE0086A6}" destId="{B92024B0-499F-4A02-8E4D-224FB6F3EB61}" srcOrd="3" destOrd="0" presId="urn:microsoft.com/office/officeart/2005/8/layout/default#2"/>
    <dgm:cxn modelId="{14A84B75-D9C3-40DB-8492-341A26C1B7A9}" type="presParOf" srcId="{8AA0D91F-793A-4F2A-8FCD-99D1FE0086A6}" destId="{E46E722E-FD56-45CB-9CE3-2FBCFB80C6C6}" srcOrd="4" destOrd="0" presId="urn:microsoft.com/office/officeart/2005/8/layout/default#2"/>
    <dgm:cxn modelId="{3440B9D2-A702-4FD4-B8AE-CA495CC02D3D}" type="presParOf" srcId="{8AA0D91F-793A-4F2A-8FCD-99D1FE0086A6}" destId="{9614CBAC-4CD6-4625-BAC1-B91C629CB122}" srcOrd="5" destOrd="0" presId="urn:microsoft.com/office/officeart/2005/8/layout/default#2"/>
    <dgm:cxn modelId="{517FA6C2-DC64-4EFE-B596-AF1BF396C4DF}" type="presParOf" srcId="{8AA0D91F-793A-4F2A-8FCD-99D1FE0086A6}" destId="{8EBDBDCD-CBA1-4DEB-9F2A-81A5DD04FC7D}" srcOrd="6" destOrd="0" presId="urn:microsoft.com/office/officeart/2005/8/layout/default#2"/>
    <dgm:cxn modelId="{CA42924B-09A4-43C9-B937-8BAA7462E95D}" type="presParOf" srcId="{8AA0D91F-793A-4F2A-8FCD-99D1FE0086A6}" destId="{7EC639C1-A5B5-420A-844B-1B4B5B403C1B}" srcOrd="7" destOrd="0" presId="urn:microsoft.com/office/officeart/2005/8/layout/default#2"/>
    <dgm:cxn modelId="{F7605136-2D87-48FF-8FD8-2B08D626DF80}" type="presParOf" srcId="{8AA0D91F-793A-4F2A-8FCD-99D1FE0086A6}" destId="{CC76084F-01E4-4FC6-AA68-10F43226975A}" srcOrd="8" destOrd="0" presId="urn:microsoft.com/office/officeart/2005/8/layout/default#2"/>
    <dgm:cxn modelId="{76745DAD-1A28-4E11-B57D-A5C3F146AED6}" type="presParOf" srcId="{8AA0D91F-793A-4F2A-8FCD-99D1FE0086A6}" destId="{16B7360F-9603-4C82-9C0C-C21F340A16D4}" srcOrd="9" destOrd="0" presId="urn:microsoft.com/office/officeart/2005/8/layout/default#2"/>
    <dgm:cxn modelId="{CEF53DD7-49E9-4640-BD2A-0F0A97BB8F79}" type="presParOf" srcId="{8AA0D91F-793A-4F2A-8FCD-99D1FE0086A6}" destId="{F73E5F30-BFC0-424D-B049-89D01087DE54}" srcOrd="10" destOrd="0" presId="urn:microsoft.com/office/officeart/2005/8/layout/default#2"/>
    <dgm:cxn modelId="{F38D90CE-C796-493B-8158-56DC95A5CF36}" type="presParOf" srcId="{8AA0D91F-793A-4F2A-8FCD-99D1FE0086A6}" destId="{EFF99375-708C-4899-8E82-4853E294498E}" srcOrd="11" destOrd="0" presId="urn:microsoft.com/office/officeart/2005/8/layout/default#2"/>
    <dgm:cxn modelId="{EEFE0C14-D7BB-49DF-BABA-5130992790F3}" type="presParOf" srcId="{8AA0D91F-793A-4F2A-8FCD-99D1FE0086A6}" destId="{E8C71706-64C3-479E-956A-376A288D34E3}" srcOrd="12" destOrd="0" presId="urn:microsoft.com/office/officeart/2005/8/layout/default#2"/>
    <dgm:cxn modelId="{728E8650-E1C4-41A2-BD65-B0AC2919F783}" type="presParOf" srcId="{8AA0D91F-793A-4F2A-8FCD-99D1FE0086A6}" destId="{7441A6C7-6B21-4EE4-A249-556D8D3B6DDD}" srcOrd="13" destOrd="0" presId="urn:microsoft.com/office/officeart/2005/8/layout/default#2"/>
    <dgm:cxn modelId="{B8CF6213-E2C6-4F02-9C65-08249C6F14A2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0" y="68135"/>
          <a:ext cx="1977252" cy="146047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4900,3 тыс. руб. или  6,0 %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68135"/>
        <a:ext cx="1977252" cy="1460476"/>
      </dsp:txXfrm>
    </dsp:sp>
    <dsp:sp modelId="{39CDB605-C903-442C-B6D6-0C0791DF7DF6}">
      <dsp:nvSpPr>
        <dsp:cNvPr id="0" name=""/>
        <dsp:cNvSpPr/>
      </dsp:nvSpPr>
      <dsp:spPr>
        <a:xfrm>
          <a:off x="2174606" y="0"/>
          <a:ext cx="1789336" cy="174925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1 773,4 тыс. руб.- 2,1 %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2174606" y="0"/>
        <a:ext cx="1789336" cy="1749255"/>
      </dsp:txXfrm>
    </dsp:sp>
    <dsp:sp modelId="{C5449498-C424-41AB-9CCD-886D9B429D3A}">
      <dsp:nvSpPr>
        <dsp:cNvPr id="0" name=""/>
        <dsp:cNvSpPr/>
      </dsp:nvSpPr>
      <dsp:spPr>
        <a:xfrm>
          <a:off x="7309318" y="1872209"/>
          <a:ext cx="1244298" cy="12813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транспортной системы» -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14 224,0 тыс. руб. или  17,3 % от всех расходов бюджета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7309318" y="1872209"/>
        <a:ext cx="1244298" cy="1281301"/>
      </dsp:txXfrm>
    </dsp:sp>
    <dsp:sp modelId="{67B91947-8B65-46CF-AB13-AC374E00958B}">
      <dsp:nvSpPr>
        <dsp:cNvPr id="0" name=""/>
        <dsp:cNvSpPr/>
      </dsp:nvSpPr>
      <dsp:spPr>
        <a:xfrm>
          <a:off x="0" y="1944217"/>
          <a:ext cx="1467766" cy="89783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культуры в КГП»  - 11 730,6 тыс. руб. или 14,2 %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0" y="1944217"/>
        <a:ext cx="1467766" cy="897836"/>
      </dsp:txXfrm>
    </dsp:sp>
    <dsp:sp modelId="{EE4DEA22-D25C-4071-BC91-FD511FDE223B}">
      <dsp:nvSpPr>
        <dsp:cNvPr id="0" name=""/>
        <dsp:cNvSpPr/>
      </dsp:nvSpPr>
      <dsp:spPr>
        <a:xfrm>
          <a:off x="4068958" y="72008"/>
          <a:ext cx="1743031" cy="10922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физической культуры и спорта» -  560,0 тыс. руб. или  0,7 %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4068958" y="72008"/>
        <a:ext cx="1743031" cy="1092239"/>
      </dsp:txXfrm>
    </dsp:sp>
    <dsp:sp modelId="{D98DF390-3508-4A19-B6D0-D35F7B87B1AA}">
      <dsp:nvSpPr>
        <dsp:cNvPr id="0" name=""/>
        <dsp:cNvSpPr/>
      </dsp:nvSpPr>
      <dsp:spPr>
        <a:xfrm>
          <a:off x="6085186" y="216024"/>
          <a:ext cx="1587424" cy="131511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Обеспечение общественного порядка и противодействие преступности» -489,3 тыс.руб. или 0,6%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6085186" y="216024"/>
        <a:ext cx="1587424" cy="1315111"/>
      </dsp:txXfrm>
    </dsp:sp>
    <dsp:sp modelId="{D31C8855-BFE7-4B93-9003-14F5E6C44709}">
      <dsp:nvSpPr>
        <dsp:cNvPr id="0" name=""/>
        <dsp:cNvSpPr/>
      </dsp:nvSpPr>
      <dsp:spPr>
        <a:xfrm>
          <a:off x="1692694" y="1800202"/>
          <a:ext cx="1721644" cy="18371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2 542,9 тыс.руб. или   3,1 %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1692694" y="1800202"/>
        <a:ext cx="1721644" cy="1837139"/>
      </dsp:txXfrm>
    </dsp:sp>
    <dsp:sp modelId="{E8F11106-2E89-4F1F-A78B-FC5EEA6F09B5}">
      <dsp:nvSpPr>
        <dsp:cNvPr id="0" name=""/>
        <dsp:cNvSpPr/>
      </dsp:nvSpPr>
      <dsp:spPr>
        <a:xfrm>
          <a:off x="3636911" y="1872208"/>
          <a:ext cx="1378616" cy="14107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20 621,8 тыс.руб.  или 25,1 %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636911" y="1872208"/>
        <a:ext cx="1378616" cy="1410788"/>
      </dsp:txXfrm>
    </dsp:sp>
    <dsp:sp modelId="{21649447-6748-45DA-83CA-A72A1E62CA50}">
      <dsp:nvSpPr>
        <dsp:cNvPr id="0" name=""/>
        <dsp:cNvSpPr/>
      </dsp:nvSpPr>
      <dsp:spPr>
        <a:xfrm>
          <a:off x="324543" y="3456384"/>
          <a:ext cx="2072656" cy="12759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 14 701,3 тыс.руб.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или 17,9 % от всех расходов бюджета 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24543" y="3456384"/>
        <a:ext cx="2072656" cy="1275929"/>
      </dsp:txXfrm>
    </dsp:sp>
    <dsp:sp modelId="{79D13BB8-CD8C-40D5-91CC-E656CC3820A3}">
      <dsp:nvSpPr>
        <dsp:cNvPr id="0" name=""/>
        <dsp:cNvSpPr/>
      </dsp:nvSpPr>
      <dsp:spPr>
        <a:xfrm>
          <a:off x="3204865" y="3672407"/>
          <a:ext cx="4775143" cy="107674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«Формирование современной городской среды на территории Константиновского городского поселения – 10 277,6 тыс.руб.  или 12,5 % от всех расходов бюджета 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204865" y="3672407"/>
        <a:ext cx="4775143" cy="10767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2,1 %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44,6 %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14,5 %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0,8%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</a:t>
          </a:r>
          <a:r>
            <a:rPr lang="ru-RU" sz="1600" kern="1200" smtClean="0"/>
            <a:t>– 0,2%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18,5 %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19,4 %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-0,7 %</a:t>
          </a: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solidFill>
                <a:srgbClr val="FFC000"/>
              </a:solidFill>
            </a:rPr>
            <a:t>тыс.руб</a:t>
          </a:r>
          <a:r>
            <a:rPr lang="ru-RU" sz="2000" dirty="0" smtClean="0">
              <a:solidFill>
                <a:srgbClr val="FFC000"/>
              </a:solidFill>
            </a:rPr>
            <a:t>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E557BF5-5EB8-4389-A6F8-7788794B2A70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E8308B-9CAD-4322-BCC6-AECC8AD9C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845E05-5EA1-4BD6-B136-3CE10034D05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AF5624-DBFC-452F-9250-D8C4EAC07B30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67876-FDC7-4CF1-B2A0-A64EED9D484D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EB9C86-C56D-4E27-874C-9CB025721218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8B4A-7029-4107-B784-554CB2674CA2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CD44-95C7-406E-B614-A2BC1430F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3B6A-BE3B-49D0-B279-6544E027FEF0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05D5-5B48-40C1-9FE8-2BB7E0E15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5BCF-9E92-40C0-9850-7BF9744763F6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951F-AD0A-47DA-865B-27955A5375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0B5C-ACBE-4918-A8D9-E977AE0F3F5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2AEC-5F6A-4E4B-A136-B72B659E8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9700-EFF4-48C1-A121-A53D0855593A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816D-E0B8-48B6-AB4E-A7C516E1D7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ED5-35E5-4DA4-B6FE-B31786032D8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B7B0-0512-4F43-81E7-4BC208E60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3ADF-F75E-4F0B-8BBC-CF83BB5C4308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8463-0176-42BB-8FDB-00643DB82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FE1D-0266-4A52-B299-8207C50DFA99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7F44-DA7A-42BF-B197-9EFB76336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496E-0BE5-4050-B73E-E0130474F92A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8C1A-237C-4FC5-877E-1B66976BA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FA45-4E48-496B-8EC0-26893DB59D8E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706E-9A1A-42A7-BE81-C91B950BB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88C1-3806-44E8-97F6-3D7EA31800A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6161-D546-4493-80FC-E1614F37B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C885E2D-6A86-4B3D-88CF-B2F16FAEED8E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4C62B7-2E0E-44A2-B059-B2C3449EE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Бюджета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2019 год и на плановый период 2020 и 2021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5085184"/>
            <a:ext cx="7745486" cy="1344191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48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12</a:t>
            </a:r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79574"/>
          <a:ext cx="9685338" cy="517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2019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9024" y="1556792"/>
          <a:ext cx="878497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5796136" y="3429000"/>
            <a:ext cx="1370449" cy="1362871"/>
            <a:chOff x="7056783" y="1540767"/>
            <a:chExt cx="1370449" cy="1362871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7056783" y="1540767"/>
              <a:ext cx="1370449" cy="13628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128791" y="1540767"/>
              <a:ext cx="1296144" cy="12961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rgbClr val="0070C0"/>
                  </a:solidFill>
                </a:rPr>
                <a:t>«Развитие субъектов малого предпринимательства» 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rgbClr val="0070C0"/>
                  </a:solidFill>
                </a:rPr>
                <a:t>83,1 тыс.руб.  или 0,1 % от всех расходов бюджета</a:t>
              </a:r>
            </a:p>
          </p:txBody>
        </p:sp>
      </p:grpSp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75625" cy="19891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проекта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Константиновского городского поселения Константиновского района в 2019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82128,6  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1503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8127751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2019 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36 609,1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2019 год -35 447,0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2020 год – 25 642,1 тыс.руб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9" y="3879388"/>
            <a:ext cx="3888432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2838" y="1604963"/>
          <a:ext cx="3028950" cy="15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21 990,8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22 859,6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12 815,8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2020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/>
                        <a:t>2021</a:t>
                      </a: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5 374,6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5 374,6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5 374,6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1" y="896459"/>
            <a:ext cx="3968875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1340768"/>
            <a:ext cx="3045265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4384" r="41077" b="43772"/>
          <a:stretch/>
        </p:blipFill>
        <p:spPr bwMode="auto">
          <a:xfrm>
            <a:off x="5868144" y="3850856"/>
            <a:ext cx="3045265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590550" y="1319213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30175" y="1895475"/>
          <a:ext cx="6451600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25400"/>
            <a:ext cx="91551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 проекта бюджета Константиновского городского поселения Константиновского района на 2019 год и на плановый период 2020 и 2021 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проекта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2019г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82 128,6 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82 128,6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43488" y="2230438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2020г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538" y="2714625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79 899,2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79 899,2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494588" y="2230438"/>
            <a:ext cx="822325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2021г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72 338,4 тыс.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72 338,4 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параметры проекта бюджета Константиновского городского поселения Константиновского района на 2019 -2021 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2019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2020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2021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82 128,6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79 899,2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72 338,4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52 774,6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53 542,8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54 480,8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29 354,0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26 356,4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17 857,6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82 128,6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79 899,2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72 338,4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 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821</Words>
  <Application>Microsoft Office PowerPoint</Application>
  <PresentationFormat>Экран (4:3)</PresentationFormat>
  <Paragraphs>181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проекта бюджета Константиновского городского поселения</vt:lpstr>
      <vt:lpstr>Основные параметры проекта бюджета Константиновского городского поселения Константиновского района на 2019 -2021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2019 год</vt:lpstr>
      <vt:lpstr>Структура расходов  проекта  бюджета Константиновского городского поселения Константиновского района в 2019 году по разделам (Всего расходов  82128,6   тыс.руб.)</vt:lpstr>
      <vt:lpstr>Слайд 18</vt:lpstr>
      <vt:lpstr>Слайд 19</vt:lpstr>
      <vt:lpstr>Слайд 20</vt:lpstr>
      <vt:lpstr>Слайд 21</vt:lpstr>
      <vt:lpstr>Слайд 22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24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359</cp:revision>
  <dcterms:created xsi:type="dcterms:W3CDTF">2014-05-06T10:38:29Z</dcterms:created>
  <dcterms:modified xsi:type="dcterms:W3CDTF">2019-02-14T11:11:18Z</dcterms:modified>
</cp:coreProperties>
</file>