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7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diagrams/layout2.xml" ContentType="application/vnd.openxmlformats-officedocument.drawingml.diagram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5" r:id="rId1"/>
  </p:sldMasterIdLst>
  <p:notesMasterIdLst>
    <p:notesMasterId r:id="rId27"/>
  </p:notesMasterIdLst>
  <p:sldIdLst>
    <p:sldId id="292" r:id="rId2"/>
    <p:sldId id="293" r:id="rId3"/>
    <p:sldId id="282" r:id="rId4"/>
    <p:sldId id="283" r:id="rId5"/>
    <p:sldId id="284" r:id="rId6"/>
    <p:sldId id="285" r:id="rId7"/>
    <p:sldId id="287" r:id="rId8"/>
    <p:sldId id="288" r:id="rId9"/>
    <p:sldId id="260" r:id="rId10"/>
    <p:sldId id="289" r:id="rId11"/>
    <p:sldId id="294" r:id="rId12"/>
    <p:sldId id="271" r:id="rId13"/>
    <p:sldId id="290" r:id="rId14"/>
    <p:sldId id="264" r:id="rId15"/>
    <p:sldId id="291" r:id="rId16"/>
    <p:sldId id="267" r:id="rId17"/>
    <p:sldId id="268" r:id="rId18"/>
    <p:sldId id="273" r:id="rId19"/>
    <p:sldId id="275" r:id="rId20"/>
    <p:sldId id="276" r:id="rId21"/>
    <p:sldId id="277" r:id="rId22"/>
    <p:sldId id="278" r:id="rId23"/>
    <p:sldId id="279" r:id="rId24"/>
    <p:sldId id="270" r:id="rId25"/>
    <p:sldId id="280" r:id="rId26"/>
  </p:sldIdLst>
  <p:sldSz cx="9144000" cy="6858000" type="screen4x3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3317D9"/>
    <a:srgbClr val="CCEC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87" autoAdjust="0"/>
    <p:restoredTop sz="94792" autoAdjust="0"/>
  </p:normalViewPr>
  <p:slideViewPr>
    <p:cSldViewPr>
      <p:cViewPr>
        <p:scale>
          <a:sx n="100" d="100"/>
          <a:sy n="100" d="100"/>
        </p:scale>
        <p:origin x="-1962" y="-4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1.xlsx"/><Relationship Id="rId1" Type="http://schemas.openxmlformats.org/officeDocument/2006/relationships/image" Target="../media/image17.jpeg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2.xlsx"/><Relationship Id="rId1" Type="http://schemas.openxmlformats.org/officeDocument/2006/relationships/image" Target="../media/image18.jpeg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7.xlsx"/><Relationship Id="rId1" Type="http://schemas.openxmlformats.org/officeDocument/2006/relationships/image" Target="../media/image27.jpeg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5"/>
  <c:chart>
    <c:autoTitleDeleted val="1"/>
    <c:view3D>
      <c:hPercent val="81"/>
      <c:depthPercent val="100"/>
      <c:rAngAx val="1"/>
    </c:view3D>
    <c:plotArea>
      <c:layout>
        <c:manualLayout>
          <c:layoutTarget val="inner"/>
          <c:xMode val="edge"/>
          <c:yMode val="edge"/>
          <c:x val="0.10903663947836126"/>
          <c:y val="3.1105050827685839E-2"/>
          <c:w val="0.89096338636573369"/>
          <c:h val="0.81215607120042221"/>
        </c:manualLayout>
      </c:layout>
      <c:bar3DChart>
        <c:barDir val="col"/>
        <c:grouping val="stacked"/>
        <c:ser>
          <c:idx val="0"/>
          <c:order val="0"/>
          <c:dLbls>
            <c:dLbl>
              <c:idx val="1"/>
              <c:layout>
                <c:manualLayout>
                  <c:x val="5.9786200779951351E-3"/>
                  <c:y val="-1.3778850961004341E-2"/>
                </c:manualLayout>
              </c:layout>
              <c:showVal val="1"/>
            </c:dLbl>
            <c:dLbl>
              <c:idx val="2"/>
              <c:layout>
                <c:manualLayout>
                  <c:x val="1.0462585136491441E-2"/>
                  <c:y val="-4.9603863459615836E-2"/>
                </c:manualLayout>
              </c:layout>
              <c:showVal val="1"/>
            </c:dLbl>
            <c:dLbl>
              <c:idx val="3"/>
              <c:layout>
                <c:manualLayout>
                  <c:x val="5.9786200779951351E-3"/>
                  <c:y val="-7.4405795189423724E-2"/>
                </c:manualLayout>
              </c:layout>
              <c:showVal val="1"/>
            </c:dLbl>
            <c:dLbl>
              <c:idx val="4"/>
              <c:layout>
                <c:manualLayout>
                  <c:x val="8.9679301169927148E-3"/>
                  <c:y val="2.7557701922008662E-3"/>
                </c:manualLayout>
              </c:layout>
              <c:showVal val="1"/>
            </c:dLbl>
            <c:dLbl>
              <c:idx val="6"/>
              <c:layout>
                <c:manualLayout>
                  <c:x val="8.9679301169927148E-3"/>
                  <c:y val="-4.1336552883012974E-2"/>
                </c:manualLayout>
              </c:layout>
              <c:showVal val="1"/>
            </c:dLbl>
            <c:dLbl>
              <c:idx val="7"/>
              <c:layout>
                <c:manualLayout>
                  <c:x val="1.3451895175488981E-2"/>
                  <c:y val="-7.9917335573825465E-2"/>
                </c:manualLayout>
              </c:layout>
              <c:showVal val="1"/>
            </c:dLbl>
            <c:dLbl>
              <c:idx val="9"/>
              <c:layout>
                <c:manualLayout>
                  <c:x val="1.9431988041853521E-2"/>
                  <c:y val="-1.102308076880351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aseline="0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Sheet1!$A$1:$E$1</c:f>
              <c:strCache>
                <c:ptCount val="5"/>
                <c:pt idx="0">
                  <c:v>2018 факт</c:v>
                </c:pt>
                <c:pt idx="1">
                  <c:v>2019 план</c:v>
                </c:pt>
                <c:pt idx="2">
                  <c:v>2020 план</c:v>
                </c:pt>
                <c:pt idx="3">
                  <c:v>2021 план</c:v>
                </c:pt>
                <c:pt idx="4">
                  <c:v>2022 план</c:v>
                </c:pt>
              </c:strCache>
            </c:strRef>
          </c:cat>
          <c:val>
            <c:numRef>
              <c:f>Sheet1!$A$2:$E$2</c:f>
              <c:numCache>
                <c:formatCode>General</c:formatCode>
                <c:ptCount val="5"/>
                <c:pt idx="0">
                  <c:v>63813.1</c:v>
                </c:pt>
                <c:pt idx="1">
                  <c:v>56764.1</c:v>
                </c:pt>
                <c:pt idx="2">
                  <c:v>68677.100000000006</c:v>
                </c:pt>
                <c:pt idx="3">
                  <c:v>70527</c:v>
                </c:pt>
                <c:pt idx="4">
                  <c:v>72646.5</c:v>
                </c:pt>
              </c:numCache>
            </c:numRef>
          </c:val>
        </c:ser>
        <c:gapWidth val="121"/>
        <c:gapDepth val="204"/>
        <c:shape val="box"/>
        <c:axId val="60575104"/>
        <c:axId val="60580992"/>
        <c:axId val="0"/>
      </c:bar3DChart>
      <c:catAx>
        <c:axId val="60575104"/>
        <c:scaling>
          <c:orientation val="minMax"/>
        </c:scaling>
        <c:axPos val="b"/>
        <c:numFmt formatCode="General" sourceLinked="1"/>
        <c:majorTickMark val="none"/>
        <c:tickLblPos val="low"/>
        <c:txPr>
          <a:bodyPr rot="0" vert="horz"/>
          <a:lstStyle/>
          <a:p>
            <a:pPr>
              <a:defRPr sz="1400" baseline="0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0580992"/>
        <c:crosses val="autoZero"/>
        <c:auto val="1"/>
        <c:lblAlgn val="ctr"/>
        <c:lblOffset val="100"/>
      </c:catAx>
      <c:valAx>
        <c:axId val="60580992"/>
        <c:scaling>
          <c:orientation val="minMax"/>
        </c:scaling>
        <c:axPos val="l"/>
        <c:majorGridlines/>
        <c:numFmt formatCode="General" sourceLinked="1"/>
        <c:majorTickMark val="none"/>
        <c:tickLblPos val="nextTo"/>
        <c:txPr>
          <a:bodyPr rot="0" vert="horz"/>
          <a:lstStyle/>
          <a:p>
            <a:pPr>
              <a:defRPr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60575104"/>
        <c:crosses val="autoZero"/>
        <c:crossBetween val="between"/>
      </c:valAx>
      <c:spPr>
        <a:blipFill dpi="0" rotWithShape="1">
          <a:blip xmlns:r="http://schemas.openxmlformats.org/officeDocument/2006/relationships" r:embed="rId1">
            <a:alphaModFix amt="34000"/>
          </a:blip>
          <a:srcRect/>
          <a:stretch>
            <a:fillRect/>
          </a:stretch>
        </a:blipFill>
        <a:scene3d>
          <a:camera prst="orthographicFront"/>
          <a:lightRig rig="threePt" dir="t"/>
        </a:scene3d>
        <a:sp3d>
          <a:bevelT w="31750"/>
          <a:bevelB w="31750"/>
        </a:sp3d>
      </c:spPr>
    </c:plotArea>
    <c:plotVisOnly val="1"/>
    <c:dispBlanksAs val="gap"/>
  </c:chart>
  <c:txPr>
    <a:bodyPr/>
    <a:lstStyle/>
    <a:p>
      <a:pPr>
        <a:defRPr sz="1799"/>
      </a:pPr>
      <a:endParaRPr lang="ru-RU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4"/>
  <c:chart>
    <c:title>
      <c:layout>
        <c:manualLayout>
          <c:xMode val="edge"/>
          <c:yMode val="edge"/>
          <c:x val="0.82126887682346794"/>
          <c:y val="3.0704045429904236E-2"/>
        </c:manualLayout>
      </c:layout>
      <c:txPr>
        <a:bodyPr/>
        <a:lstStyle/>
        <a:p>
          <a:pPr>
            <a:defRPr>
              <a:solidFill>
                <a:schemeClr val="accent1">
                  <a:lumMod val="75000"/>
                </a:schemeClr>
              </a:solidFill>
            </a:defRPr>
          </a:pPr>
          <a:endParaRPr lang="ru-RU"/>
        </a:p>
      </c:txPr>
    </c:title>
    <c:view3D>
      <c:depthPercent val="100"/>
      <c:rAngAx val="1"/>
    </c:view3D>
    <c:plotArea>
      <c:layout>
        <c:manualLayout>
          <c:layoutTarget val="inner"/>
          <c:xMode val="edge"/>
          <c:yMode val="edge"/>
          <c:x val="0.16230020239487783"/>
          <c:y val="3.2026235436206051E-2"/>
          <c:w val="0.89105858170605723"/>
          <c:h val="0.783799895100737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1.2836696754964778E-2"/>
                  <c:y val="-0.11304225795248626"/>
                </c:manualLayout>
              </c:layout>
              <c:showVal val="1"/>
            </c:dLbl>
            <c:dLbl>
              <c:idx val="1"/>
              <c:layout>
                <c:manualLayout>
                  <c:x val="5.5555555555555558E-3"/>
                  <c:y val="-0.13619031230750431"/>
                </c:manualLayout>
              </c:layout>
              <c:showVal val="1"/>
            </c:dLbl>
            <c:dLbl>
              <c:idx val="2"/>
              <c:layout>
                <c:manualLayout>
                  <c:x val="1.1223303963674668E-2"/>
                  <c:y val="-0.15714928598691408"/>
                </c:manualLayout>
              </c:layout>
              <c:showVal val="1"/>
            </c:dLbl>
            <c:dLbl>
              <c:idx val="3"/>
              <c:layout>
                <c:manualLayout>
                  <c:x val="1.1111134750565963E-2"/>
                  <c:y val="-0.11391779651400635"/>
                </c:manualLayout>
              </c:layout>
              <c:showVal val="1"/>
            </c:dLbl>
            <c:dLbl>
              <c:idx val="4"/>
              <c:layout>
                <c:manualLayout>
                  <c:x val="8.2210932018601437E-3"/>
                  <c:y val="-0.37841662053290714"/>
                </c:manualLayout>
              </c:layout>
              <c:showVal val="1"/>
            </c:dLbl>
            <c:dLbl>
              <c:idx val="5"/>
              <c:layout>
                <c:manualLayout>
                  <c:x val="3.0022107618145454E-3"/>
                  <c:y val="-0.12385732976642"/>
                </c:manualLayout>
              </c:layout>
              <c:showVal val="1"/>
            </c:dLbl>
            <c:dLbl>
              <c:idx val="6"/>
              <c:layout>
                <c:manualLayout>
                  <c:x val="6.944444444444477E-3"/>
                  <c:y val="-0.15836082826453987"/>
                </c:manualLayout>
              </c:layout>
              <c:showVal val="1"/>
            </c:dLbl>
            <c:dLbl>
              <c:idx val="7"/>
              <c:layout>
                <c:manualLayout>
                  <c:x val="5.5553900793719425E-3"/>
                  <c:y val="-0.2038837893412099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accent1">
                        <a:lumMod val="75000"/>
                      </a:schemeClr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 (факт)</c:v>
                </c:pt>
                <c:pt idx="1">
                  <c:v>2019(план)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22307.200000000001</c:v>
                </c:pt>
                <c:pt idx="1">
                  <c:v>16768.2</c:v>
                </c:pt>
                <c:pt idx="2">
                  <c:v>18077.5</c:v>
                </c:pt>
                <c:pt idx="3">
                  <c:v>19213.8</c:v>
                </c:pt>
                <c:pt idx="4">
                  <c:v>20496.3</c:v>
                </c:pt>
              </c:numCache>
            </c:numRef>
          </c:val>
        </c:ser>
        <c:shape val="cylinder"/>
        <c:axId val="89821952"/>
        <c:axId val="89823488"/>
        <c:axId val="0"/>
      </c:bar3DChart>
      <c:catAx>
        <c:axId val="89821952"/>
        <c:scaling>
          <c:orientation val="minMax"/>
        </c:scaling>
        <c:axPos val="b"/>
        <c:numFmt formatCode="General" sourceLinked="1"/>
        <c:tickLblPos val="nextTo"/>
        <c:crossAx val="89823488"/>
        <c:crosses val="autoZero"/>
        <c:auto val="1"/>
        <c:lblAlgn val="ctr"/>
        <c:lblOffset val="100"/>
      </c:catAx>
      <c:valAx>
        <c:axId val="89823488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accent1">
                    <a:lumMod val="75000"/>
                  </a:schemeClr>
                </a:solidFill>
              </a:defRPr>
            </a:pPr>
            <a:endParaRPr lang="ru-RU"/>
          </a:p>
        </c:txPr>
        <c:crossAx val="89821952"/>
        <c:crosses val="autoZero"/>
        <c:crossBetween val="between"/>
      </c:valAx>
      <c:dTable>
        <c:showHorzBorder val="1"/>
        <c:showVertBorder val="1"/>
        <c:showOutline val="1"/>
        <c:txPr>
          <a:bodyPr/>
          <a:lstStyle/>
          <a:p>
            <a:pPr rtl="0">
              <a:defRPr sz="1200" baseline="0">
                <a:solidFill>
                  <a:schemeClr val="tx1">
                    <a:lumMod val="95000"/>
                    <a:lumOff val="5000"/>
                  </a:schemeClr>
                </a:solidFill>
              </a:defRPr>
            </a:pPr>
            <a:endParaRPr lang="ru-RU"/>
          </a:p>
        </c:txPr>
      </c:dTable>
      <c:spPr>
        <a:blipFill dpi="0" rotWithShape="1">
          <a:blip xmlns:r="http://schemas.openxmlformats.org/officeDocument/2006/relationships" r:embed="rId1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</c:spPr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/>
    </c:title>
    <c:view3D>
      <c:depthPercent val="100"/>
      <c:rAngAx val="1"/>
    </c:view3D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 руб</c:v>
                </c:pt>
              </c:strCache>
            </c:strRef>
          </c:tx>
          <c:dLbls>
            <c:dLbl>
              <c:idx val="0"/>
              <c:layout>
                <c:manualLayout>
                  <c:x val="4.6296296296296597E-3"/>
                  <c:y val="-0.2777972334285532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9.2592592592593542E-3"/>
                  <c:y val="-9.5405110470412627E-2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5432098765432189E-3"/>
                  <c:y val="-0.2777972334285532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4.6296296296296597E-3"/>
                  <c:y val="-0.28621533141123773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7.7160493827161131E-3"/>
                  <c:y val="-0.347948049950916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0"/>
                  <c:y val="-0.39903353164840288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2345679012345723E-2"/>
                  <c:y val="-0.31146962535929146"/>
                </c:manualLayout>
              </c:layout>
              <c:spPr/>
              <c:txPr>
                <a:bodyPr/>
                <a:lstStyle/>
                <a:p>
                  <a:pPr>
                    <a:defRPr>
                      <a:solidFill>
                        <a:srgbClr val="FFC000"/>
                      </a:solidFill>
                    </a:defRPr>
                  </a:pPr>
                  <a:endParaRPr lang="ru-RU"/>
                </a:p>
              </c:txPr>
              <c:showVal val="1"/>
            </c:dLbl>
            <c:spPr>
              <a:noFill/>
              <a:ln w="25375">
                <a:noFill/>
              </a:ln>
            </c:spPr>
            <c:txPr>
              <a:bodyPr/>
              <a:lstStyle/>
              <a:p>
                <a:pPr>
                  <a:defRPr>
                    <a:solidFill>
                      <a:srgbClr val="FFC0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2018 </c:v>
                </c:pt>
                <c:pt idx="1">
                  <c:v>план 2019</c:v>
                </c:pt>
                <c:pt idx="2">
                  <c:v>план 2020</c:v>
                </c:pt>
                <c:pt idx="3">
                  <c:v>план 2021</c:v>
                </c:pt>
                <c:pt idx="4">
                  <c:v>план 2022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6221.5</c:v>
                </c:pt>
                <c:pt idx="1">
                  <c:v>2822.7</c:v>
                </c:pt>
                <c:pt idx="2">
                  <c:v>2847.9</c:v>
                </c:pt>
                <c:pt idx="3">
                  <c:v>3018.7</c:v>
                </c:pt>
                <c:pt idx="4">
                  <c:v>3260.2</c:v>
                </c:pt>
              </c:numCache>
            </c:numRef>
          </c:val>
        </c:ser>
        <c:shape val="cylinder"/>
        <c:axId val="91389312"/>
        <c:axId val="91399296"/>
        <c:axId val="0"/>
      </c:bar3DChart>
      <c:catAx>
        <c:axId val="91389312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>
                <a:solidFill>
                  <a:schemeClr val="bg1"/>
                </a:solidFill>
              </a:defRPr>
            </a:pPr>
            <a:endParaRPr lang="ru-RU"/>
          </a:p>
        </c:txPr>
        <c:crossAx val="91399296"/>
        <c:crosses val="autoZero"/>
        <c:auto val="1"/>
        <c:lblAlgn val="ctr"/>
        <c:lblOffset val="100"/>
      </c:catAx>
      <c:valAx>
        <c:axId val="9139929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>
                <a:solidFill>
                  <a:srgbClr val="FFC000"/>
                </a:solidFill>
              </a:defRPr>
            </a:pPr>
            <a:endParaRPr lang="ru-RU"/>
          </a:p>
        </c:txPr>
        <c:crossAx val="91389312"/>
        <c:crosses val="autoZero"/>
        <c:crossBetween val="between"/>
      </c:valAx>
      <c:spPr>
        <a:noFill/>
        <a:ln w="25398">
          <a:noFill/>
        </a:ln>
      </c:spPr>
    </c:plotArea>
    <c:plotVisOnly val="1"/>
    <c:dispBlanksAs val="gap"/>
  </c:chart>
  <c:txPr>
    <a:bodyPr/>
    <a:lstStyle/>
    <a:p>
      <a:pPr>
        <a:defRPr sz="1797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/>
          <a:lstStyle/>
          <a:p>
            <a:pPr>
              <a:defRPr/>
            </a:pPr>
            <a:r>
              <a:rPr lang="ru-RU" sz="1395" baseline="0" dirty="0" err="1" smtClean="0"/>
              <a:t>Тыс.руб</a:t>
            </a:r>
            <a:r>
              <a:rPr lang="ru-RU" dirty="0" smtClean="0"/>
              <a:t>.</a:t>
            </a:r>
            <a:endParaRPr lang="ru-RU" dirty="0"/>
          </a:p>
        </c:rich>
      </c:tx>
      <c:layout>
        <c:manualLayout>
          <c:xMode val="edge"/>
          <c:yMode val="edge"/>
          <c:x val="0.86211567633764463"/>
          <c:y val="3.783995085720681E-2"/>
        </c:manualLayout>
      </c:layout>
    </c:title>
    <c:plotArea>
      <c:layout>
        <c:manualLayout>
          <c:layoutTarget val="inner"/>
          <c:xMode val="edge"/>
          <c:yMode val="edge"/>
          <c:x val="0.11643192488262953"/>
          <c:y val="0.16888045540797039"/>
          <c:w val="0.88356807511737057"/>
          <c:h val="0.4952561669829239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Lbls>
            <c:dLbl>
              <c:idx val="0"/>
              <c:layout>
                <c:manualLayout>
                  <c:x val="5.0981249557337004E-3"/>
                  <c:y val="-1.8102106847272321E-2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-5.946067457250322E-3"/>
                  <c:y val="7.1136170023634523E-4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2"/>
              <c:layout>
                <c:manualLayout>
                  <c:x val="1.751067780586822E-3"/>
                  <c:y val="-2.1278777560300248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3"/>
              <c:layout>
                <c:manualLayout>
                  <c:x val="-6.0912917758569095E-3"/>
                  <c:y val="-1.0651803469507335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4"/>
              <c:layout>
                <c:manualLayout>
                  <c:x val="-9.9853728686730425E-3"/>
                  <c:y val="-3.0478062374876234E-3"/>
                </c:manualLayout>
              </c:layout>
              <c:spPr>
                <a:gradFill>
                  <a:gsLst>
                    <a:gs pos="0">
                      <a:schemeClr val="accent1">
                        <a:tint val="66000"/>
                        <a:satMod val="160000"/>
                      </a:schemeClr>
                    </a:gs>
                    <a:gs pos="50000">
                      <a:schemeClr val="accent1">
                        <a:tint val="44500"/>
                        <a:satMod val="160000"/>
                      </a:schemeClr>
                    </a:gs>
                    <a:gs pos="100000">
                      <a:schemeClr val="accent1">
                        <a:tint val="23500"/>
                        <a:satMod val="160000"/>
                      </a:schemeClr>
                    </a:gs>
                  </a:gsLst>
                  <a:lin ang="5400000" scaled="0"/>
                </a:gradFill>
              </c:spPr>
              <c:txPr>
                <a:bodyPr/>
                <a:lstStyle/>
                <a:p>
                  <a:pPr>
                    <a:defRPr sz="1395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5"/>
              <c:layout>
                <c:manualLayout>
                  <c:x val="0"/>
                  <c:y val="-1.51002349604108E-2"/>
                </c:manualLayout>
              </c:layout>
              <c:dLblPos val="outEnd"/>
              <c:showVal val="1"/>
            </c:dLbl>
            <c:spPr>
              <a:gradFill>
                <a:gsLst>
                  <a:gs pos="0">
                    <a:schemeClr val="accent1">
                      <a:tint val="66000"/>
                      <a:satMod val="160000"/>
                    </a:schemeClr>
                  </a:gs>
                  <a:gs pos="50000">
                    <a:schemeClr val="accent1">
                      <a:tint val="44500"/>
                      <a:satMod val="160000"/>
                    </a:schemeClr>
                  </a:gs>
                  <a:gs pos="100000">
                    <a:schemeClr val="accent1">
                      <a:tint val="23500"/>
                      <a:satMod val="160000"/>
                    </a:schemeClr>
                  </a:gs>
                </a:gsLst>
                <a:lin ang="5400000" scaled="0"/>
              </a:gradFill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395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2018(факт)</c:v>
                </c:pt>
                <c:pt idx="1">
                  <c:v>2019(план)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134406.39999999988</c:v>
                </c:pt>
                <c:pt idx="1">
                  <c:v>216566.8</c:v>
                </c:pt>
                <c:pt idx="2">
                  <c:v>161438.70000000001</c:v>
                </c:pt>
                <c:pt idx="3">
                  <c:v>39366.800000000003</c:v>
                </c:pt>
                <c:pt idx="4">
                  <c:v>38658.400000000001</c:v>
                </c:pt>
              </c:numCache>
            </c:numRef>
          </c:val>
        </c:ser>
        <c:axId val="90536960"/>
        <c:axId val="90551040"/>
      </c:barChart>
      <c:catAx>
        <c:axId val="9053696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0551040"/>
        <c:crosses val="autoZero"/>
        <c:auto val="1"/>
        <c:lblAlgn val="ctr"/>
        <c:lblOffset val="100"/>
      </c:catAx>
      <c:valAx>
        <c:axId val="90551040"/>
        <c:scaling>
          <c:orientation val="minMax"/>
        </c:scaling>
        <c:axPos val="l"/>
        <c:majorGridlines/>
        <c:numFmt formatCode="General" sourceLinked="1"/>
        <c:tickLblPos val="nextTo"/>
        <c:crossAx val="90536960"/>
        <c:crosses val="autoZero"/>
        <c:crossBetween val="between"/>
      </c:valAx>
      <c:spPr>
        <a:noFill/>
        <a:ln w="25373">
          <a:noFill/>
        </a:ln>
      </c:spPr>
    </c:plotArea>
    <c:plotVisOnly val="1"/>
    <c:dispBlanksAs val="gap"/>
  </c:chart>
  <c:txPr>
    <a:bodyPr/>
    <a:lstStyle/>
    <a:p>
      <a:pPr>
        <a:defRPr sz="181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layout>
        <c:manualLayout>
          <c:xMode val="edge"/>
          <c:yMode val="edge"/>
          <c:x val="1.0439781513797262E-2"/>
          <c:y val="5.3314577977547684E-2"/>
        </c:manualLayout>
      </c:layout>
      <c:txPr>
        <a:bodyPr/>
        <a:lstStyle/>
        <a:p>
          <a:pPr>
            <a:defRPr sz="1400"/>
          </a:pPr>
          <a:endParaRPr lang="ru-RU"/>
        </a:p>
      </c:txPr>
    </c:title>
    <c:plotArea>
      <c:layout>
        <c:manualLayout>
          <c:layoutTarget val="inner"/>
          <c:xMode val="edge"/>
          <c:yMode val="edge"/>
          <c:x val="0.12160413971539456"/>
          <c:y val="0.17179487179487191"/>
          <c:w val="0.81910848202374165"/>
          <c:h val="0.47435897435897723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dLbls>
            <c:dLbl>
              <c:idx val="0"/>
              <c:layout>
                <c:manualLayout>
                  <c:x val="-1.4598540145985387E-2"/>
                  <c:y val="-7.1032194736347004E-2"/>
                </c:manualLayout>
              </c:layout>
              <c:spPr/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1"/>
              <c:layout>
                <c:manualLayout>
                  <c:x val="4.8661800486618006E-3"/>
                  <c:y val="-0.10062894254315807"/>
                </c:manualLayout>
              </c:layout>
              <c:spPr/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dLblPos val="outEnd"/>
              <c:showVal val="1"/>
            </c:dLbl>
            <c:dLbl>
              <c:idx val="6"/>
              <c:layout>
                <c:manualLayout>
                  <c:x val="4.8661800486618006E-3"/>
                  <c:y val="-5.0314471271579023E-2"/>
                </c:manualLayout>
              </c:layout>
              <c:spPr/>
              <c:txPr>
                <a:bodyPr/>
                <a:lstStyle/>
                <a:p>
                  <a:pPr>
                    <a:defRPr sz="1000" baseline="0"/>
                  </a:pPr>
                  <a:endParaRPr lang="ru-RU"/>
                </a:p>
              </c:txPr>
              <c:dLblPos val="outEnd"/>
              <c:showVal val="1"/>
            </c:dLbl>
            <c:spPr>
              <a:noFill/>
              <a:ln w="27952">
                <a:noFill/>
              </a:ln>
            </c:spPr>
            <c:txPr>
              <a:bodyPr/>
              <a:lstStyle/>
              <a:p>
                <a:pPr>
                  <a:defRPr sz="100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2018 год</c:v>
                </c:pt>
                <c:pt idx="1">
                  <c:v>план 2019 год</c:v>
                </c:pt>
                <c:pt idx="2">
                  <c:v>план 2020 год</c:v>
                </c:pt>
                <c:pt idx="3">
                  <c:v>план 2021 год</c:v>
                </c:pt>
                <c:pt idx="4">
                  <c:v>план 2022 год</c:v>
                </c:pt>
              </c:strCache>
            </c:strRef>
          </c:cat>
          <c:val>
            <c:numRef>
              <c:f>Лист1!$B$2:$B$6</c:f>
              <c:numCache>
                <c:formatCode>0.0</c:formatCode>
                <c:ptCount val="5"/>
                <c:pt idx="0">
                  <c:v>199106.3</c:v>
                </c:pt>
                <c:pt idx="1">
                  <c:v>280925.8</c:v>
                </c:pt>
                <c:pt idx="2">
                  <c:v>232776.9</c:v>
                </c:pt>
                <c:pt idx="3">
                  <c:v>109893.8</c:v>
                </c:pt>
                <c:pt idx="4">
                  <c:v>111304.9</c:v>
                </c:pt>
              </c:numCache>
            </c:numRef>
          </c:val>
        </c:ser>
        <c:axId val="92523136"/>
        <c:axId val="94179712"/>
      </c:barChart>
      <c:catAx>
        <c:axId val="92523136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aseline="0"/>
            </a:pPr>
            <a:endParaRPr lang="ru-RU"/>
          </a:p>
        </c:txPr>
        <c:crossAx val="94179712"/>
        <c:crosses val="autoZero"/>
        <c:auto val="1"/>
        <c:lblAlgn val="ctr"/>
        <c:lblOffset val="100"/>
      </c:catAx>
      <c:valAx>
        <c:axId val="9417971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sz="1200" baseline="0"/>
            </a:pPr>
            <a:endParaRPr lang="ru-RU"/>
          </a:p>
        </c:txPr>
        <c:crossAx val="92523136"/>
        <c:crosses val="autoZero"/>
        <c:crossBetween val="between"/>
      </c:valAx>
      <c:spPr>
        <a:noFill/>
        <a:ln w="25376">
          <a:noFill/>
        </a:ln>
      </c:spPr>
    </c:plotArea>
    <c:plotVisOnly val="1"/>
    <c:dispBlanksAs val="gap"/>
  </c:chart>
  <c:txPr>
    <a:bodyPr/>
    <a:lstStyle/>
    <a:p>
      <a:pPr>
        <a:defRPr sz="1856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title>
      <c:tx>
        <c:rich>
          <a:bodyPr rot="0" spcFirstLastPara="1" vertOverflow="ellipsis" vert="horz" wrap="square" anchor="ctr" anchorCtr="1"/>
          <a:lstStyle/>
          <a:p>
            <a:pPr>
              <a:defRPr sz="1861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999" b="1" dirty="0" smtClean="0">
                <a:solidFill>
                  <a:schemeClr val="tx1"/>
                </a:solidFill>
              </a:rPr>
              <a:t>Динамика расходов бюджета Константиновского городского поселения по дорожному хозяйству</a:t>
            </a:r>
            <a:r>
              <a:rPr lang="en-US" sz="1999" b="1" dirty="0" smtClean="0">
                <a:solidFill>
                  <a:schemeClr val="tx1"/>
                </a:solidFill>
              </a:rPr>
              <a:t> </a:t>
            </a:r>
            <a:r>
              <a:rPr lang="ru-RU" sz="1999" b="1" dirty="0" err="1" smtClean="0">
                <a:solidFill>
                  <a:schemeClr val="tx1"/>
                </a:solidFill>
              </a:rPr>
              <a:t>тыс.руб</a:t>
            </a:r>
            <a:endParaRPr lang="ru-RU" sz="2000" b="1" dirty="0" smtClean="0">
              <a:solidFill>
                <a:schemeClr val="tx1"/>
              </a:solidFill>
            </a:endParaRPr>
          </a:p>
        </c:rich>
      </c:tx>
      <c:layout/>
      <c:spPr>
        <a:noFill/>
        <a:ln w="25420">
          <a:noFill/>
        </a:ln>
      </c:spPr>
    </c:title>
    <c:plotArea>
      <c:layout>
        <c:manualLayout>
          <c:layoutTarget val="inner"/>
          <c:xMode val="edge"/>
          <c:yMode val="edge"/>
          <c:x val="0.11665337926509189"/>
          <c:y val="0.29859399606299208"/>
          <c:w val="0.86459662073490817"/>
          <c:h val="0.5321227854330709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107184.1</c:v>
                </c:pt>
                <c:pt idx="1">
                  <c:v>69258.7</c:v>
                </c:pt>
                <c:pt idx="2">
                  <c:v>96102.1</c:v>
                </c:pt>
                <c:pt idx="3">
                  <c:v>21838.1</c:v>
                </c:pt>
                <c:pt idx="4">
                  <c:v>22469.1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20">
              <a:noFill/>
            </a:ln>
          </c:spPr>
          <c:dLbls>
            <c:spPr>
              <a:noFill/>
              <a:ln w="2542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5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gapWidth val="219"/>
        <c:overlap val="-27"/>
        <c:axId val="107029248"/>
        <c:axId val="107030784"/>
      </c:barChart>
      <c:catAx>
        <c:axId val="10702924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30784"/>
        <c:crosses val="autoZero"/>
        <c:auto val="1"/>
        <c:lblAlgn val="ctr"/>
        <c:lblOffset val="100"/>
      </c:catAx>
      <c:valAx>
        <c:axId val="107030784"/>
        <c:scaling>
          <c:orientation val="minMax"/>
        </c:scaling>
        <c:axPos val="l"/>
        <c:majorGridlines>
          <c:spPr>
            <a:ln w="952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extTo"/>
        <c:spPr>
          <a:ln w="9533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7029248"/>
        <c:crosses val="autoZero"/>
        <c:crossBetween val="between"/>
      </c:valAx>
      <c:spPr>
        <a:noFill/>
        <a:ln w="2541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view3D>
      <c:depthPercent val="100"/>
      <c:perspective val="30"/>
    </c:view3D>
    <c:floor>
      <c:spPr>
        <a:noFill/>
        <a:ln w="9525">
          <a:noFill/>
        </a:ln>
      </c:spPr>
    </c:floor>
    <c:sideWall>
      <c:spPr>
        <a:solidFill>
          <a:srgbClr val="FFFF00"/>
        </a:solidFill>
        <a:ln w="25400">
          <a:noFill/>
        </a:ln>
      </c:spPr>
    </c:sideWall>
    <c:backWall>
      <c:spPr>
        <a:solidFill>
          <a:srgbClr val="FFFF00"/>
        </a:solidFill>
        <a:ln w="25400">
          <a:noFill/>
        </a:ln>
      </c:spPr>
    </c:backWall>
    <c:plotArea>
      <c:layout/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F81BD"/>
            </a:solidFill>
            <a:ln w="25400">
              <a:noFill/>
            </a:ln>
          </c:spPr>
          <c:dLbls>
            <c:spPr>
              <a:blipFill>
                <a:blip xmlns:r="http://schemas.openxmlformats.org/officeDocument/2006/relationships" r:embed="rId1"/>
                <a:tile tx="0" ty="0" sx="100000" sy="100000" flip="none" algn="tl"/>
              </a:blipFill>
              <a:ln>
                <a:solidFill>
                  <a:schemeClr val="accent2"/>
                </a:solidFill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12499.9</c:v>
                </c:pt>
                <c:pt idx="1">
                  <c:v>19069.400000000001</c:v>
                </c:pt>
                <c:pt idx="2">
                  <c:v>41057.9</c:v>
                </c:pt>
                <c:pt idx="3">
                  <c:v>13124.4</c:v>
                </c:pt>
                <c:pt idx="4">
                  <c:v>13803.4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C0504D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spPr>
            <a:solidFill>
              <a:srgbClr val="9BBB59"/>
            </a:solidFill>
            <a:ln w="25400">
              <a:noFill/>
            </a:ln>
          </c:spPr>
          <c:dLbls>
            <c:spPr>
              <a:noFill/>
              <a:ln w="25400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8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 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03970688"/>
        <c:axId val="103972224"/>
        <c:axId val="0"/>
      </c:bar3DChart>
      <c:catAx>
        <c:axId val="103970688"/>
        <c:scaling>
          <c:orientation val="minMax"/>
        </c:scaling>
        <c:axPos val="b"/>
        <c:numFmt formatCode="General" sourceLinked="1"/>
        <c:tickLblPos val="nextTo"/>
        <c:spPr>
          <a:noFill/>
          <a:ln w="13427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972224"/>
        <c:crosses val="autoZero"/>
        <c:auto val="1"/>
        <c:lblAlgn val="ctr"/>
        <c:lblOffset val="100"/>
      </c:catAx>
      <c:valAx>
        <c:axId val="103972224"/>
        <c:scaling>
          <c:orientation val="minMax"/>
        </c:scaling>
        <c:axPos val="l"/>
        <c:numFmt formatCode="General" sourceLinked="1"/>
        <c:tickLblPos val="nextTo"/>
        <c:spPr>
          <a:ln w="9525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6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3970688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/>
      </a:pPr>
      <a:endParaRPr lang="ru-RU"/>
    </a:p>
  </c:txPr>
  <c:externalData r:id="rId2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 w="6350">
          <a:noFill/>
        </a:ln>
      </c:spPr>
    </c:floor>
    <c:sideWall>
      <c:spPr>
        <a:noFill/>
        <a:ln w="25400">
          <a:noFill/>
        </a:ln>
      </c:spPr>
    </c:sideWall>
    <c:backWall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7.3110360225169507E-2"/>
          <c:y val="3.3678290213723462E-2"/>
          <c:w val="0.82457742785923127"/>
          <c:h val="0.76200429634541622"/>
        </c:manualLayout>
      </c:layout>
      <c:bar3DChart>
        <c:barDir val="col"/>
        <c:grouping val="standar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тыс.руб</c:v>
                </c:pt>
              </c:strCache>
            </c:strRef>
          </c:tx>
          <c:spPr>
            <a:solidFill>
              <a:srgbClr val="FFC000"/>
            </a:solidFill>
            <a:ln w="25342">
              <a:noFill/>
            </a:ln>
          </c:spPr>
          <c:dLbls>
            <c:spPr>
              <a:noFill/>
              <a:ln w="25342">
                <a:noFill/>
              </a:ln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596" baseline="0"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год</c:v>
                </c:pt>
                <c:pt idx="1">
                  <c:v>2019 год</c:v>
                </c:pt>
                <c:pt idx="2">
                  <c:v>2020 год</c:v>
                </c:pt>
                <c:pt idx="3">
                  <c:v>2021 год</c:v>
                </c:pt>
                <c:pt idx="4">
                  <c:v>2022 год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45.2</c:v>
                </c:pt>
                <c:pt idx="1">
                  <c:v>54</c:v>
                </c:pt>
                <c:pt idx="2">
                  <c:v>382.1</c:v>
                </c:pt>
                <c:pt idx="3">
                  <c:v>73</c:v>
                </c:pt>
                <c:pt idx="4">
                  <c:v>73</c:v>
                </c:pt>
              </c:numCache>
            </c:numRef>
          </c:val>
        </c:ser>
        <c:shape val="box"/>
        <c:axId val="104030208"/>
        <c:axId val="104031744"/>
        <c:axId val="104011072"/>
      </c:bar3DChart>
      <c:catAx>
        <c:axId val="104030208"/>
        <c:scaling>
          <c:orientation val="minMax"/>
        </c:scaling>
        <c:axPos val="b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rgbClr val="FFFF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31744"/>
        <c:crosses val="autoZero"/>
        <c:auto val="1"/>
        <c:lblAlgn val="ctr"/>
        <c:lblOffset val="100"/>
      </c:catAx>
      <c:valAx>
        <c:axId val="104031744"/>
        <c:scaling>
          <c:orientation val="minMax"/>
        </c:scaling>
        <c:axPos val="l"/>
        <c:numFmt formatCode="General" sourceLinked="1"/>
        <c:majorTickMark val="none"/>
        <c:tickLblPos val="nextTo"/>
        <c:spPr>
          <a:ln w="6336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8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4030208"/>
        <c:crosses val="autoZero"/>
        <c:crossBetween val="between"/>
      </c:valAx>
      <c:serAx>
        <c:axId val="104011072"/>
        <c:scaling>
          <c:orientation val="minMax"/>
        </c:scaling>
        <c:delete val="1"/>
        <c:axPos val="b"/>
        <c:tickLblPos val="none"/>
        <c:crossAx val="104031744"/>
        <c:crosses val="autoZero"/>
      </c:serAx>
      <c:spPr>
        <a:noFill/>
        <a:ln w="25400">
          <a:noFill/>
        </a:ln>
      </c:spPr>
    </c:plotArea>
    <c:plotVisOnly val="1"/>
    <c:dispBlanksAs val="gap"/>
  </c:chart>
  <c:spPr>
    <a:noFill/>
    <a:ln>
      <a:solidFill>
        <a:schemeClr val="bg2"/>
      </a:solidFill>
    </a:ln>
    <a:effectLst/>
  </c:spPr>
  <c:txPr>
    <a:bodyPr/>
    <a:lstStyle/>
    <a:p>
      <a:pPr>
        <a:defRPr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view3D>
      <c:depthPercent val="100"/>
      <c:rAngAx val="1"/>
    </c:view3D>
    <c:plotArea>
      <c:layout>
        <c:manualLayout>
          <c:layoutTarget val="inner"/>
          <c:xMode val="edge"/>
          <c:yMode val="edge"/>
          <c:x val="0.12071005917159763"/>
          <c:y val="0.12266112266112354"/>
          <c:w val="0.85088757396449965"/>
          <c:h val="0.7276507276507318"/>
        </c:manualLayout>
      </c:layout>
      <c:bar3D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тыс. рублей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0"/>
              <c:layout>
                <c:manualLayout>
                  <c:x val="0"/>
                  <c:y val="-0.19361625360171969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1.6099819897526547E-2"/>
                  <c:y val="-0.30305152737660618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3.2199639795053212E-3"/>
                  <c:y val="-0.3367239193073406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-8.0499099487633067E-3"/>
                  <c:y val="-0.24693087415871492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4"/>
              <c:layout>
                <c:manualLayout>
                  <c:x val="-3.2199639795053212E-3"/>
                  <c:y val="-0.24973690681960944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5"/>
              <c:layout>
                <c:manualLayout>
                  <c:x val="6.4399279590106589E-3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6"/>
              <c:layout>
                <c:manualLayout>
                  <c:x val="1.7709801887279202E-2"/>
                  <c:y val="-0.26657310278497637"/>
                </c:manualLayout>
              </c:layout>
              <c:spPr/>
              <c:txPr>
                <a:bodyPr/>
                <a:lstStyle/>
                <a:p>
                  <a:pPr>
                    <a:defRPr sz="1400" b="0" baseline="0"/>
                  </a:pPr>
                  <a:endParaRPr lang="ru-RU"/>
                </a:p>
              </c:txPr>
              <c:showVal val="1"/>
            </c:dLbl>
            <c:dLbl>
              <c:idx val="7"/>
              <c:layout>
                <c:manualLayout>
                  <c:x val="-1.9685039370078801E-3"/>
                  <c:y val="-6.1993652861725992E-2"/>
                </c:manualLayout>
              </c:layout>
              <c:showVal val="1"/>
            </c:dLbl>
            <c:dLbl>
              <c:idx val="9"/>
              <c:layout>
                <c:manualLayout>
                  <c:x val="-3.937007874015748E-3"/>
                  <c:y val="-6.4811546173622558E-2"/>
                </c:manualLayout>
              </c:layout>
              <c:showVal val="1"/>
            </c:dLbl>
            <c:spPr>
              <a:noFill/>
              <a:ln w="21079">
                <a:noFill/>
              </a:ln>
            </c:spPr>
            <c:txPr>
              <a:bodyPr/>
              <a:lstStyle/>
              <a:p>
                <a:pPr>
                  <a:defRPr sz="1400" b="0" baseline="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2018 (факт)</c:v>
                </c:pt>
                <c:pt idx="1">
                  <c:v>2019 (план)</c:v>
                </c:pt>
                <c:pt idx="2">
                  <c:v>2020 (план)</c:v>
                </c:pt>
                <c:pt idx="3">
                  <c:v>2021 (план)</c:v>
                </c:pt>
                <c:pt idx="4">
                  <c:v>2022 (план)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10294.9</c:v>
                </c:pt>
                <c:pt idx="1">
                  <c:v>12018</c:v>
                </c:pt>
                <c:pt idx="2">
                  <c:v>13428.4</c:v>
                </c:pt>
                <c:pt idx="3">
                  <c:v>12659.4</c:v>
                </c:pt>
                <c:pt idx="4">
                  <c:v>13338.4</c:v>
                </c:pt>
              </c:numCache>
            </c:numRef>
          </c:val>
        </c:ser>
        <c:shape val="box"/>
        <c:axId val="107269120"/>
        <c:axId val="106967808"/>
        <c:axId val="0"/>
      </c:bar3DChart>
      <c:catAx>
        <c:axId val="107269120"/>
        <c:scaling>
          <c:orientation val="minMax"/>
        </c:scaling>
        <c:axPos val="b"/>
        <c:numFmt formatCode="General" sourceLinked="1"/>
        <c:tickLblPos val="nextTo"/>
        <c:crossAx val="106967808"/>
        <c:crosses val="autoZero"/>
        <c:auto val="1"/>
        <c:lblAlgn val="ctr"/>
        <c:lblOffset val="100"/>
      </c:catAx>
      <c:valAx>
        <c:axId val="106967808"/>
        <c:scaling>
          <c:orientation val="minMax"/>
        </c:scaling>
        <c:axPos val="l"/>
        <c:numFmt formatCode="General" sourceLinked="1"/>
        <c:tickLblPos val="nextTo"/>
        <c:crossAx val="107269120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sz="1100" baseline="0"/>
            </a:pPr>
            <a:endParaRPr lang="ru-RU"/>
          </a:p>
        </c:txPr>
      </c:dTable>
      <c:spPr>
        <a:noFill/>
        <a:ln w="25397">
          <a:noFill/>
        </a:ln>
      </c:spPr>
    </c:plotArea>
    <c:plotVisOnly val="1"/>
    <c:dispBlanksAs val="gap"/>
  </c:chart>
  <c:txPr>
    <a:bodyPr/>
    <a:lstStyle/>
    <a:p>
      <a:pPr>
        <a:defRPr sz="1447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1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C1B627C8-FEB6-44F7-B0AB-70C16DD53046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</a:t>
          </a:r>
          <a:r>
            <a:rPr lang="en-US" sz="1200" dirty="0" smtClean="0">
              <a:solidFill>
                <a:srgbClr val="0070C0"/>
              </a:solidFill>
            </a:rPr>
            <a:t>47682.2 </a:t>
          </a:r>
          <a:r>
            <a:rPr lang="ru-RU" sz="1200" dirty="0" smtClean="0">
              <a:solidFill>
                <a:srgbClr val="0070C0"/>
              </a:solidFill>
            </a:rPr>
            <a:t>тыс. руб. или  </a:t>
          </a:r>
          <a:r>
            <a:rPr lang="en-US" sz="1200" dirty="0" smtClean="0">
              <a:solidFill>
                <a:srgbClr val="0070C0"/>
              </a:solidFill>
            </a:rPr>
            <a:t>20.5</a:t>
          </a:r>
          <a:r>
            <a:rPr lang="ru-RU" sz="1200" dirty="0" smtClean="0">
              <a:solidFill>
                <a:srgbClr val="0070C0"/>
              </a:solidFill>
            </a:rPr>
            <a:t> % от всех расходов бюджета</a:t>
          </a:r>
        </a:p>
        <a:p>
          <a:pPr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dirty="0">
            <a:solidFill>
              <a:schemeClr val="accent5">
                <a:lumMod val="50000"/>
              </a:schemeClr>
            </a:solidFill>
          </a:endParaRPr>
        </a:p>
      </dgm:t>
    </dgm:pt>
    <dgm:pt modelId="{C4BFF824-E2F9-4C69-BC87-493CF8C979E2}" type="parTrans" cxnId="{30C9EA92-B715-49EE-85BD-55035735F090}">
      <dgm:prSet/>
      <dgm:spPr/>
      <dgm:t>
        <a:bodyPr/>
        <a:lstStyle/>
        <a:p>
          <a:endParaRPr lang="ru-RU"/>
        </a:p>
      </dgm:t>
    </dgm:pt>
    <dgm:pt modelId="{37EC2265-7E3B-4546-9CB4-9E343EEC84E0}" type="sibTrans" cxnId="{30C9EA92-B715-49EE-85BD-55035735F090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«Развитие культуры в КГП»  - </a:t>
          </a:r>
          <a:r>
            <a:rPr lang="en-US" sz="1200" dirty="0" smtClean="0">
              <a:solidFill>
                <a:srgbClr val="0070C0"/>
              </a:solidFill>
            </a:rPr>
            <a:t>40867.9</a:t>
          </a:r>
          <a:r>
            <a:rPr lang="ru-RU" sz="1200" dirty="0" smtClean="0">
              <a:solidFill>
                <a:srgbClr val="0070C0"/>
              </a:solidFill>
            </a:rPr>
            <a:t> тыс. руб. или </a:t>
          </a:r>
          <a:r>
            <a:rPr lang="en-US" sz="1200" dirty="0" smtClean="0">
              <a:solidFill>
                <a:srgbClr val="0070C0"/>
              </a:solidFill>
            </a:rPr>
            <a:t>17.6</a:t>
          </a:r>
          <a:r>
            <a:rPr lang="ru-RU" sz="1200" dirty="0" smtClean="0">
              <a:solidFill>
                <a:srgbClr val="0070C0"/>
              </a:solidFill>
            </a:rPr>
            <a:t>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B797BA80-6B09-4784-8C57-BCA419179895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17</a:t>
          </a:r>
          <a:r>
            <a:rPr lang="en-US" sz="1200" dirty="0" smtClean="0">
              <a:solidFill>
                <a:srgbClr val="0070C0"/>
              </a:solidFill>
            </a:rPr>
            <a:t>43.40</a:t>
          </a:r>
          <a:r>
            <a:rPr lang="ru-RU" sz="1200" dirty="0" smtClean="0">
              <a:solidFill>
                <a:srgbClr val="0070C0"/>
              </a:solidFill>
            </a:rPr>
            <a:t> тыс. руб.-</a:t>
          </a:r>
          <a:r>
            <a:rPr lang="en-US" sz="1200" dirty="0" smtClean="0">
              <a:solidFill>
                <a:srgbClr val="0070C0"/>
              </a:solidFill>
            </a:rPr>
            <a:t>0.7</a:t>
          </a:r>
          <a:r>
            <a:rPr lang="ru-RU" sz="1200" dirty="0" smtClean="0">
              <a:solidFill>
                <a:srgbClr val="0070C0"/>
              </a:solidFill>
            </a:rPr>
            <a:t>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5C4BAF32-B469-4586-83BF-23FE2D04C2EF}" type="parTrans" cxnId="{58646AA6-0619-4565-8839-13E14A530F50}">
      <dgm:prSet/>
      <dgm:spPr/>
      <dgm:t>
        <a:bodyPr/>
        <a:lstStyle/>
        <a:p>
          <a:endParaRPr lang="ru-RU"/>
        </a:p>
      </dgm:t>
    </dgm:pt>
    <dgm:pt modelId="{5758A983-2C23-41BE-84C9-7C4FD5DEA828}" type="sibTrans" cxnId="{58646AA6-0619-4565-8839-13E14A530F50}">
      <dgm:prSet/>
      <dgm:spPr/>
      <dgm:t>
        <a:bodyPr/>
        <a:lstStyle/>
        <a:p>
          <a:endParaRPr lang="ru-RU"/>
        </a:p>
      </dgm:t>
    </dgm:pt>
    <dgm:pt modelId="{0A142222-EC75-4FDB-A37A-AD68352D3C09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Обеспечение общественного порядка и профилактика правонарушений» -</a:t>
          </a:r>
          <a:r>
            <a:rPr lang="en-US" sz="1200" dirty="0" smtClean="0">
              <a:solidFill>
                <a:srgbClr val="0070C0"/>
              </a:solidFill>
            </a:rPr>
            <a:t>496</a:t>
          </a:r>
          <a:r>
            <a:rPr lang="ru-RU" sz="1200" dirty="0" smtClean="0">
              <a:solidFill>
                <a:srgbClr val="0070C0"/>
              </a:solidFill>
            </a:rPr>
            <a:t>,0 тыс.руб. или 0,</a:t>
          </a:r>
          <a:r>
            <a:rPr lang="en-US" sz="1200" dirty="0" smtClean="0">
              <a:solidFill>
                <a:srgbClr val="0070C0"/>
              </a:solidFill>
            </a:rPr>
            <a:t>5</a:t>
          </a:r>
          <a:r>
            <a:rPr lang="ru-RU" sz="1200" dirty="0" smtClean="0">
              <a:solidFill>
                <a:srgbClr val="0070C0"/>
              </a:solidFill>
            </a:rPr>
            <a:t>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93BDE44-3CDB-43D1-BDCD-87899D1BB7C7}" type="parTrans" cxnId="{CD614AAE-E060-4228-9A76-B7E2030FA944}">
      <dgm:prSet/>
      <dgm:spPr/>
      <dgm:t>
        <a:bodyPr/>
        <a:lstStyle/>
        <a:p>
          <a:endParaRPr lang="ru-RU"/>
        </a:p>
      </dgm:t>
    </dgm:pt>
    <dgm:pt modelId="{32E625BF-EF10-4BE4-97A5-A5E7B4CC26EE}" type="sibTrans" cxnId="{CD614AAE-E060-4228-9A76-B7E2030FA944}">
      <dgm:prSet/>
      <dgm:spPr/>
      <dgm:t>
        <a:bodyPr/>
        <a:lstStyle/>
        <a:p>
          <a:endParaRPr lang="ru-RU"/>
        </a:p>
      </dgm:t>
    </dgm:pt>
    <dgm:pt modelId="{F5A7C959-ACE7-4CF6-8A79-FB90A4780918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4 272,1 тыс.руб. или   1,8 %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BCAB0599-62F7-4130-9553-CF568ADD4B68}" type="parTrans" cxnId="{185A24B1-199D-4981-936E-4449344BC9E4}">
      <dgm:prSet/>
      <dgm:spPr/>
      <dgm:t>
        <a:bodyPr/>
        <a:lstStyle/>
        <a:p>
          <a:endParaRPr lang="ru-RU"/>
        </a:p>
      </dgm:t>
    </dgm:pt>
    <dgm:pt modelId="{61AD22E3-BFF4-4AE6-87EC-E1D3B02A24E1}" type="sibTrans" cxnId="{185A24B1-199D-4981-936E-4449344BC9E4}">
      <dgm:prSet/>
      <dgm:spPr/>
      <dgm:t>
        <a:bodyPr/>
        <a:lstStyle/>
        <a:p>
          <a:endParaRPr lang="ru-RU"/>
        </a:p>
      </dgm:t>
    </dgm:pt>
    <dgm:pt modelId="{15EACADA-0DD3-426A-AF4D-4BC0B4115DB6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r>
            <a:rPr lang="ru-RU" sz="1200" dirty="0" smtClean="0">
              <a:solidFill>
                <a:srgbClr val="0070C0"/>
              </a:solidFill>
            </a:rPr>
            <a:t>25 547,8 тыс.руб.  или 11,0 % от всех расходов бюджета</a:t>
          </a:r>
          <a:endParaRPr lang="ru-RU" sz="1200" dirty="0">
            <a:solidFill>
              <a:srgbClr val="0070C0"/>
            </a:solidFill>
          </a:endParaRPr>
        </a:p>
      </dgm:t>
    </dgm:pt>
    <dgm:pt modelId="{3EADB4F1-49DD-41EA-A643-A9AA47295793}" type="parTrans" cxnId="{6C979B81-12E4-4218-B625-14B6811C6515}">
      <dgm:prSet/>
      <dgm:spPr/>
      <dgm:t>
        <a:bodyPr/>
        <a:lstStyle/>
        <a:p>
          <a:endParaRPr lang="ru-RU"/>
        </a:p>
      </dgm:t>
    </dgm:pt>
    <dgm:pt modelId="{A7276158-D471-47E4-81D8-C4D9D200D275}" type="sibTrans" cxnId="{6C979B81-12E4-4218-B625-14B6811C6515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r>
            <a:rPr lang="ru-RU" sz="1200" dirty="0" smtClean="0">
              <a:solidFill>
                <a:srgbClr val="0070C0"/>
              </a:solidFill>
            </a:rPr>
            <a:t> </a:t>
          </a:r>
          <a:r>
            <a:rPr lang="en-US" sz="1200" dirty="0" smtClean="0">
              <a:solidFill>
                <a:srgbClr val="0070C0"/>
              </a:solidFill>
            </a:rPr>
            <a:t>14294.6</a:t>
          </a:r>
          <a:r>
            <a:rPr lang="ru-RU" sz="1200" dirty="0" smtClean="0">
              <a:solidFill>
                <a:srgbClr val="0070C0"/>
              </a:solidFill>
            </a:rPr>
            <a:t> тыс.руб.</a:t>
          </a:r>
        </a:p>
        <a:p>
          <a:r>
            <a:rPr lang="ru-RU" sz="1200" dirty="0" smtClean="0">
              <a:solidFill>
                <a:srgbClr val="0070C0"/>
              </a:solidFill>
            </a:rPr>
            <a:t>или </a:t>
          </a:r>
          <a:r>
            <a:rPr lang="en-US" sz="1200" dirty="0" smtClean="0">
              <a:solidFill>
                <a:srgbClr val="0070C0"/>
              </a:solidFill>
            </a:rPr>
            <a:t>6</a:t>
          </a:r>
          <a:r>
            <a:rPr lang="ru-RU" sz="1200" dirty="0" smtClean="0">
              <a:solidFill>
                <a:srgbClr val="0070C0"/>
              </a:solidFill>
            </a:rPr>
            <a:t>,</a:t>
          </a:r>
          <a:r>
            <a:rPr lang="en-US" sz="1200" dirty="0" smtClean="0">
              <a:solidFill>
                <a:srgbClr val="0070C0"/>
              </a:solidFill>
            </a:rPr>
            <a:t>1</a:t>
          </a:r>
          <a:r>
            <a:rPr lang="ru-RU" sz="1200" dirty="0" smtClean="0">
              <a:solidFill>
                <a:srgbClr val="0070C0"/>
              </a:solidFill>
            </a:rPr>
            <a:t> % от всех расходов бюджета  </a:t>
          </a:r>
          <a:endParaRPr lang="ru-RU" sz="1200" dirty="0">
            <a:solidFill>
              <a:srgbClr val="0070C0"/>
            </a:solidFill>
          </a:endParaRPr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A50C6ADD-FA21-4C28-99BF-F2132EEAF68C}">
      <dgm:prSet custT="1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sz="1000" dirty="0" smtClean="0">
              <a:solidFill>
                <a:srgbClr val="0070C0"/>
              </a:solidFill>
            </a:rPr>
            <a:t>Развитие субъектов  малого и среднего предпринимательства в Константиновском городском поселении – 59,8 тыс.руб. или 0,03 % от всех расходов бюджета</a:t>
          </a:r>
          <a:endParaRPr lang="ru-RU" sz="1000" dirty="0">
            <a:solidFill>
              <a:srgbClr val="0070C0"/>
            </a:solidFill>
          </a:endParaRPr>
        </a:p>
      </dgm:t>
    </dgm:pt>
    <dgm:pt modelId="{0B396127-3834-4295-819C-69CC288AAF1B}" type="parTrans" cxnId="{E4EF3151-4FBE-46A4-88C0-F5CCC358F438}">
      <dgm:prSet/>
      <dgm:spPr/>
      <dgm:t>
        <a:bodyPr/>
        <a:lstStyle/>
        <a:p>
          <a:endParaRPr lang="ru-RU"/>
        </a:p>
      </dgm:t>
    </dgm:pt>
    <dgm:pt modelId="{E36F9CF4-A844-4D8D-8A49-992C6098F7C4}" type="sibTrans" cxnId="{E4EF3151-4FBE-46A4-88C0-F5CCC358F438}">
      <dgm:prSet/>
      <dgm:spPr/>
      <dgm:t>
        <a:bodyPr/>
        <a:lstStyle/>
        <a:p>
          <a:endParaRPr lang="ru-RU"/>
        </a:p>
      </dgm:t>
    </dgm:pt>
    <dgm:pt modelId="{4865705A-F8BE-4B3C-BBFB-9EE9399E14B2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Формирование современной городской среды на территории Константиновского городского </a:t>
          </a:r>
          <a:r>
            <a:rPr lang="ru-RU" dirty="0" err="1" smtClean="0">
              <a:solidFill>
                <a:srgbClr val="0070C0"/>
              </a:solidFill>
            </a:rPr>
            <a:t>поселения___</a:t>
          </a:r>
          <a:r>
            <a:rPr lang="ru-RU" dirty="0" smtClean="0">
              <a:solidFill>
                <a:srgbClr val="0070C0"/>
              </a:solidFill>
            </a:rPr>
            <a:t> тыс.руб. или 0, % от всех расходов бюджета</a:t>
          </a:r>
          <a:endParaRPr lang="ru-RU" dirty="0">
            <a:solidFill>
              <a:srgbClr val="0070C0"/>
            </a:solidFill>
          </a:endParaRPr>
        </a:p>
      </dgm:t>
    </dgm:pt>
    <dgm:pt modelId="{1E7C2F07-0F31-46BB-B02E-77E6E4164AFF}" type="parTrans" cxnId="{BE3C4E4D-A55A-466C-82A2-E1122B31695E}">
      <dgm:prSet/>
      <dgm:spPr/>
      <dgm:t>
        <a:bodyPr/>
        <a:lstStyle/>
        <a:p>
          <a:endParaRPr lang="ru-RU"/>
        </a:p>
      </dgm:t>
    </dgm:pt>
    <dgm:pt modelId="{2C14B888-A886-4163-8E13-4411E53B6EF0}" type="sibTrans" cxnId="{BE3C4E4D-A55A-466C-82A2-E1122B31695E}">
      <dgm:prSet/>
      <dgm:spPr/>
      <dgm:t>
        <a:bodyPr/>
        <a:lstStyle/>
        <a:p>
          <a:endParaRPr lang="ru-RU"/>
        </a:p>
      </dgm:t>
    </dgm:pt>
    <dgm:pt modelId="{7A53400F-3FEB-4136-BF7D-DC913E496864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«Развитие транспортной системы»  - 96102,1 тыс. руб. или 4</a:t>
          </a:r>
          <a:r>
            <a:rPr lang="en-US" dirty="0" smtClean="0">
              <a:solidFill>
                <a:srgbClr val="0070C0"/>
              </a:solidFill>
            </a:rPr>
            <a:t>1.</a:t>
          </a:r>
          <a:r>
            <a:rPr lang="ru-RU" dirty="0" smtClean="0">
              <a:solidFill>
                <a:srgbClr val="0070C0"/>
              </a:solidFill>
            </a:rPr>
            <a:t>3 % от всех расходов бюджета</a:t>
          </a:r>
          <a:endParaRPr lang="ru-RU" dirty="0">
            <a:solidFill>
              <a:srgbClr val="0070C0"/>
            </a:solidFill>
          </a:endParaRPr>
        </a:p>
      </dgm:t>
    </dgm:pt>
    <dgm:pt modelId="{77F44FE5-4F69-4FDD-9F75-5DB2E2BCB9C2}" type="parTrans" cxnId="{E1D1D1B7-49C4-4478-9590-9FFADE28AE93}">
      <dgm:prSet/>
      <dgm:spPr/>
      <dgm:t>
        <a:bodyPr/>
        <a:lstStyle/>
        <a:p>
          <a:endParaRPr lang="ru-RU"/>
        </a:p>
      </dgm:t>
    </dgm:pt>
    <dgm:pt modelId="{88EC70D0-8E35-444F-99C8-CF4DA9AF32AA}" type="sibTrans" cxnId="{E1D1D1B7-49C4-4478-9590-9FFADE28AE93}">
      <dgm:prSet/>
      <dgm:spPr/>
      <dgm:t>
        <a:bodyPr/>
        <a:lstStyle/>
        <a:p>
          <a:endParaRPr lang="ru-RU"/>
        </a:p>
      </dgm:t>
    </dgm:pt>
    <dgm:pt modelId="{DD1A7A11-C9E1-494F-848B-8FE243C58764}">
      <dgm:prSet phldrT="[Текст]"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r>
            <a:rPr lang="ru-RU" dirty="0" smtClean="0">
              <a:solidFill>
                <a:srgbClr val="0070C0"/>
              </a:solidFill>
            </a:rPr>
            <a:t>«Развитие физической культуры и спорта»  - 382,1 тыс. руб. или 0,2 % от всех расходов бюджета</a:t>
          </a:r>
          <a:endParaRPr lang="ru-RU" dirty="0">
            <a:solidFill>
              <a:srgbClr val="0070C0"/>
            </a:solidFill>
          </a:endParaRPr>
        </a:p>
      </dgm:t>
    </dgm:pt>
    <dgm:pt modelId="{5D57DE7B-F6E7-4767-A99E-8A7E87A03FDC}" type="parTrans" cxnId="{EDF55E63-A44A-4BC2-9429-E9E795A7A262}">
      <dgm:prSet/>
      <dgm:spPr/>
      <dgm:t>
        <a:bodyPr/>
        <a:lstStyle/>
        <a:p>
          <a:endParaRPr lang="ru-RU"/>
        </a:p>
      </dgm:t>
    </dgm:pt>
    <dgm:pt modelId="{9E4BD70B-591C-41F4-98D5-D70C8D3046B4}" type="sibTrans" cxnId="{EDF55E63-A44A-4BC2-9429-E9E795A7A262}">
      <dgm:prSet/>
      <dgm:spPr/>
      <dgm:t>
        <a:bodyPr/>
        <a:lstStyle/>
        <a:p>
          <a:endParaRPr lang="ru-RU"/>
        </a:p>
      </dgm:t>
    </dgm:pt>
    <dgm:pt modelId="{4F857FE0-A490-416A-AB44-AF921ADEFDC2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B5285CA-22F9-4022-8B79-BBFF9C899ED2}" type="pres">
      <dgm:prSet presAssocID="{C1B627C8-FEB6-44F7-B0AB-70C16DD53046}" presName="node" presStyleLbl="node1" presStyleIdx="0" presStyleCnt="11" custScaleX="342712" custScaleY="421901" custLinFactNeighborX="-35571" custLinFactNeighborY="-22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7D23-49A3-4CCA-A1D0-E321B017E2A2}" type="pres">
      <dgm:prSet presAssocID="{37EC2265-7E3B-4546-9CB4-9E343EEC84E0}" presName="sibTrans" presStyleCnt="0"/>
      <dgm:spPr/>
    </dgm:pt>
    <dgm:pt modelId="{39CDB605-C903-442C-B6D6-0C0791DF7DF6}" type="pres">
      <dgm:prSet presAssocID="{B797BA80-6B09-4784-8C57-BCA419179895}" presName="node" presStyleLbl="node1" presStyleIdx="1" presStyleCnt="11" custScaleX="246237" custScaleY="417223" custLinFactNeighborX="-4610" custLinFactNeighborY="-55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1C86A5-8C74-4034-814E-0BB8DA16ED21}" type="pres">
      <dgm:prSet presAssocID="{5758A983-2C23-41BE-84C9-7C4FD5DEA828}" presName="sibTrans" presStyleCnt="0"/>
      <dgm:spPr/>
    </dgm:pt>
    <dgm:pt modelId="{67B91947-8B65-46CF-AB13-AC374E00958B}" type="pres">
      <dgm:prSet presAssocID="{22A45959-32C1-4305-AFDC-EE5E6C05785D}" presName="node" presStyleLbl="node1" presStyleIdx="2" presStyleCnt="11" custScaleX="222647" custScaleY="234497" custLinFactNeighborX="8498" custLinFactNeighborY="-207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5439C-B28A-4C96-A21E-CCCBD2F31FB9}" type="pres">
      <dgm:prSet presAssocID="{17310292-E7A9-490F-A633-AECB067688CC}" presName="sibTrans" presStyleCnt="0"/>
      <dgm:spPr/>
    </dgm:pt>
    <dgm:pt modelId="{D98DF390-3508-4A19-B6D0-D35F7B87B1AA}" type="pres">
      <dgm:prSet presAssocID="{0A142222-EC75-4FDB-A37A-AD68352D3C09}" presName="node" presStyleLbl="node1" presStyleIdx="3" presStyleCnt="11" custScaleX="226094" custScaleY="315073" custLinFactNeighborX="35840" custLinFactNeighborY="-30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B830E9-441D-42F0-B56F-2AD6FD732554}" type="pres">
      <dgm:prSet presAssocID="{32E625BF-EF10-4BE4-97A5-A5E7B4CC26EE}" presName="sibTrans" presStyleCnt="0"/>
      <dgm:spPr/>
    </dgm:pt>
    <dgm:pt modelId="{D31C8855-BFE7-4B93-9003-14F5E6C44709}" type="pres">
      <dgm:prSet presAssocID="{F5A7C959-ACE7-4CF6-8A79-FB90A4780918}" presName="node" presStyleLbl="node1" presStyleIdx="4" presStyleCnt="11" custScaleX="201367" custScaleY="413973" custLinFactNeighborX="-81761" custLinFactNeighborY="957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60E5E3-356A-49DD-9700-708E2926140A}" type="pres">
      <dgm:prSet presAssocID="{61AD22E3-BFF4-4AE6-87EC-E1D3B02A24E1}" presName="sibTrans" presStyleCnt="0"/>
      <dgm:spPr/>
    </dgm:pt>
    <dgm:pt modelId="{E8F11106-2E89-4F1F-A78B-FC5EEA6F09B5}" type="pres">
      <dgm:prSet presAssocID="{15EACADA-0DD3-426A-AF4D-4BC0B4115DB6}" presName="node" presStyleLbl="node1" presStyleIdx="5" presStyleCnt="11" custScaleX="203171" custScaleY="336746" custLinFactNeighborX="-67339" custLinFactNeighborY="-126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71CD63-A847-446E-B60F-299393DE7A4A}" type="pres">
      <dgm:prSet presAssocID="{A7276158-D471-47E4-81D8-C4D9D200D275}" presName="sibTrans" presStyleCnt="0"/>
      <dgm:spPr/>
    </dgm:pt>
    <dgm:pt modelId="{21649447-6748-45DA-83CA-A72A1E62CA50}" type="pres">
      <dgm:prSet presAssocID="{69DEF1E8-101E-4853-BD48-DEED2386A44B}" presName="node" presStyleLbl="node1" presStyleIdx="6" presStyleCnt="11" custScaleX="550700" custScaleY="255458" custLinFactNeighborX="-54722" custLinFactNeighborY="-53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B3E7F44-589A-45D7-8D9D-DA1E8AA553E5}" type="pres">
      <dgm:prSet presAssocID="{8EC04F26-741B-4A6E-A423-294C3B1419F0}" presName="sibTrans" presStyleCnt="0"/>
      <dgm:spPr/>
    </dgm:pt>
    <dgm:pt modelId="{66ED95A4-D8E9-40A4-AD97-F07F44B6B7DB}" type="pres">
      <dgm:prSet presAssocID="{A50C6ADD-FA21-4C28-99BF-F2132EEAF68C}" presName="node" presStyleLbl="node1" presStyleIdx="7" presStyleCnt="11" custScaleX="299586" custScaleY="249636" custLinFactX="-200000" custLinFactNeighborX="-209770" custLinFactNeighborY="206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EE219-81E2-4E86-8B9E-0EF6727BE237}" type="pres">
      <dgm:prSet presAssocID="{E36F9CF4-A844-4D8D-8A49-992C6098F7C4}" presName="sibTrans" presStyleCnt="0"/>
      <dgm:spPr/>
    </dgm:pt>
    <dgm:pt modelId="{DDDB9390-A6F1-41F0-9332-3C5F66B64AB6}" type="pres">
      <dgm:prSet presAssocID="{4865705A-F8BE-4B3C-BBFB-9EE9399E14B2}" presName="node" presStyleLbl="node1" presStyleIdx="8" presStyleCnt="11" custScaleX="299586" custScaleY="249636" custLinFactNeighborX="-66860" custLinFactNeighborY="43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EE82EC-42E7-4C72-8A62-0E5DC5AE9134}" type="pres">
      <dgm:prSet presAssocID="{2C14B888-A886-4163-8E13-4411E53B6EF0}" presName="sibTrans" presStyleCnt="0"/>
      <dgm:spPr/>
    </dgm:pt>
    <dgm:pt modelId="{46FD6BB7-6D9C-4928-BB52-82CC338FED49}" type="pres">
      <dgm:prSet presAssocID="{7A53400F-3FEB-4136-BF7D-DC913E496864}" presName="node" presStyleLbl="node1" presStyleIdx="9" presStyleCnt="11" custScaleX="222647" custScaleY="234497" custLinFactNeighborX="-52488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8881FA-14A8-49D2-ADCD-71FF323453CE}" type="pres">
      <dgm:prSet presAssocID="{88EC70D0-8E35-444F-99C8-CF4DA9AF32AA}" presName="sibTrans" presStyleCnt="0"/>
      <dgm:spPr/>
    </dgm:pt>
    <dgm:pt modelId="{5BD5CB39-81E8-489D-8BD5-77804A8D774E}" type="pres">
      <dgm:prSet presAssocID="{DD1A7A11-C9E1-494F-848B-8FE243C58764}" presName="node" presStyleLbl="node1" presStyleIdx="10" presStyleCnt="11" custScaleX="222647" custScaleY="234497" custLinFactNeighborX="-29896" custLinFactNeighborY="-323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1D1D1B7-49C4-4478-9590-9FFADE28AE93}" srcId="{D696A80F-1D28-4518-90F9-C4D30EAB3E53}" destId="{7A53400F-3FEB-4136-BF7D-DC913E496864}" srcOrd="9" destOrd="0" parTransId="{77F44FE5-4F69-4FDD-9F75-5DB2E2BCB9C2}" sibTransId="{88EC70D0-8E35-444F-99C8-CF4DA9AF32AA}"/>
    <dgm:cxn modelId="{7ABDCD8E-5FB4-46A8-8D00-E6B71E66DA56}" type="presOf" srcId="{F5A7C959-ACE7-4CF6-8A79-FB90A4780918}" destId="{D31C8855-BFE7-4B93-9003-14F5E6C44709}" srcOrd="0" destOrd="0" presId="urn:microsoft.com/office/officeart/2005/8/layout/default#1"/>
    <dgm:cxn modelId="{58646AA6-0619-4565-8839-13E14A530F50}" srcId="{D696A80F-1D28-4518-90F9-C4D30EAB3E53}" destId="{B797BA80-6B09-4784-8C57-BCA419179895}" srcOrd="1" destOrd="0" parTransId="{5C4BAF32-B469-4586-83BF-23FE2D04C2EF}" sibTransId="{5758A983-2C23-41BE-84C9-7C4FD5DEA828}"/>
    <dgm:cxn modelId="{D37BFC89-F193-4364-8FE8-840DB9433E8F}" type="presOf" srcId="{DD1A7A11-C9E1-494F-848B-8FE243C58764}" destId="{5BD5CB39-81E8-489D-8BD5-77804A8D774E}" srcOrd="0" destOrd="0" presId="urn:microsoft.com/office/officeart/2005/8/layout/default#1"/>
    <dgm:cxn modelId="{3A3604A6-7BDB-4641-8D69-0FEA8CEC8DE5}" type="presOf" srcId="{22A45959-32C1-4305-AFDC-EE5E6C05785D}" destId="{67B91947-8B65-46CF-AB13-AC374E00958B}" srcOrd="0" destOrd="0" presId="urn:microsoft.com/office/officeart/2005/8/layout/default#1"/>
    <dgm:cxn modelId="{BE3C4E4D-A55A-466C-82A2-E1122B31695E}" srcId="{D696A80F-1D28-4518-90F9-C4D30EAB3E53}" destId="{4865705A-F8BE-4B3C-BBFB-9EE9399E14B2}" srcOrd="8" destOrd="0" parTransId="{1E7C2F07-0F31-46BB-B02E-77E6E4164AFF}" sibTransId="{2C14B888-A886-4163-8E13-4411E53B6EF0}"/>
    <dgm:cxn modelId="{6C979B81-12E4-4218-B625-14B6811C6515}" srcId="{D696A80F-1D28-4518-90F9-C4D30EAB3E53}" destId="{15EACADA-0DD3-426A-AF4D-4BC0B4115DB6}" srcOrd="5" destOrd="0" parTransId="{3EADB4F1-49DD-41EA-A643-A9AA47295793}" sibTransId="{A7276158-D471-47E4-81D8-C4D9D200D275}"/>
    <dgm:cxn modelId="{EDF55E63-A44A-4BC2-9429-E9E795A7A262}" srcId="{D696A80F-1D28-4518-90F9-C4D30EAB3E53}" destId="{DD1A7A11-C9E1-494F-848B-8FE243C58764}" srcOrd="10" destOrd="0" parTransId="{5D57DE7B-F6E7-4767-A99E-8A7E87A03FDC}" sibTransId="{9E4BD70B-591C-41F4-98D5-D70C8D3046B4}"/>
    <dgm:cxn modelId="{1B50A3F9-2950-4680-9BE6-006D9C4C522C}" type="presOf" srcId="{A50C6ADD-FA21-4C28-99BF-F2132EEAF68C}" destId="{66ED95A4-D8E9-40A4-AD97-F07F44B6B7DB}" srcOrd="0" destOrd="0" presId="urn:microsoft.com/office/officeart/2005/8/layout/default#1"/>
    <dgm:cxn modelId="{334011B4-A3F5-4FA5-87E3-976637AA1683}" type="presOf" srcId="{C1B627C8-FEB6-44F7-B0AB-70C16DD53046}" destId="{5B5285CA-22F9-4022-8B79-BBFF9C899ED2}" srcOrd="0" destOrd="0" presId="urn:microsoft.com/office/officeart/2005/8/layout/default#1"/>
    <dgm:cxn modelId="{D0EEB0F6-32B0-4EB6-99EE-DF41A8D2058B}" type="presOf" srcId="{0A142222-EC75-4FDB-A37A-AD68352D3C09}" destId="{D98DF390-3508-4A19-B6D0-D35F7B87B1AA}" srcOrd="0" destOrd="0" presId="urn:microsoft.com/office/officeart/2005/8/layout/default#1"/>
    <dgm:cxn modelId="{30C9EA92-B715-49EE-85BD-55035735F090}" srcId="{D696A80F-1D28-4518-90F9-C4D30EAB3E53}" destId="{C1B627C8-FEB6-44F7-B0AB-70C16DD53046}" srcOrd="0" destOrd="0" parTransId="{C4BFF824-E2F9-4C69-BC87-493CF8C979E2}" sibTransId="{37EC2265-7E3B-4546-9CB4-9E343EEC84E0}"/>
    <dgm:cxn modelId="{8448FF8B-2E90-472B-9A98-82397B6E3AB6}" type="presOf" srcId="{7A53400F-3FEB-4136-BF7D-DC913E496864}" destId="{46FD6BB7-6D9C-4928-BB52-82CC338FED49}" srcOrd="0" destOrd="0" presId="urn:microsoft.com/office/officeart/2005/8/layout/default#1"/>
    <dgm:cxn modelId="{84FDDB46-0782-4EDA-97B9-E98857AC312A}" srcId="{D696A80F-1D28-4518-90F9-C4D30EAB3E53}" destId="{69DEF1E8-101E-4853-BD48-DEED2386A44B}" srcOrd="6" destOrd="0" parTransId="{3F39381E-2EB3-47F4-9280-82C1F78D878E}" sibTransId="{8EC04F26-741B-4A6E-A423-294C3B1419F0}"/>
    <dgm:cxn modelId="{7A3A7E26-0B06-4DBE-BC72-C432942CEB52}" type="presOf" srcId="{15EACADA-0DD3-426A-AF4D-4BC0B4115DB6}" destId="{E8F11106-2E89-4F1F-A78B-FC5EEA6F09B5}" srcOrd="0" destOrd="0" presId="urn:microsoft.com/office/officeart/2005/8/layout/default#1"/>
    <dgm:cxn modelId="{0D4EBFC9-DF78-48C3-8BA9-DB1C7EAE7D84}" type="presOf" srcId="{4865705A-F8BE-4B3C-BBFB-9EE9399E14B2}" destId="{DDDB9390-A6F1-41F0-9332-3C5F66B64AB6}" srcOrd="0" destOrd="0" presId="urn:microsoft.com/office/officeart/2005/8/layout/default#1"/>
    <dgm:cxn modelId="{E4EF3151-4FBE-46A4-88C0-F5CCC358F438}" srcId="{D696A80F-1D28-4518-90F9-C4D30EAB3E53}" destId="{A50C6ADD-FA21-4C28-99BF-F2132EEAF68C}" srcOrd="7" destOrd="0" parTransId="{0B396127-3834-4295-819C-69CC288AAF1B}" sibTransId="{E36F9CF4-A844-4D8D-8A49-992C6098F7C4}"/>
    <dgm:cxn modelId="{CD614AAE-E060-4228-9A76-B7E2030FA944}" srcId="{D696A80F-1D28-4518-90F9-C4D30EAB3E53}" destId="{0A142222-EC75-4FDB-A37A-AD68352D3C09}" srcOrd="3" destOrd="0" parTransId="{B93BDE44-3CDB-43D1-BDCD-87899D1BB7C7}" sibTransId="{32E625BF-EF10-4BE4-97A5-A5E7B4CC26EE}"/>
    <dgm:cxn modelId="{41BFA096-9E1D-4297-8FDB-F0FC2581A698}" srcId="{D696A80F-1D28-4518-90F9-C4D30EAB3E53}" destId="{22A45959-32C1-4305-AFDC-EE5E6C05785D}" srcOrd="2" destOrd="0" parTransId="{7E62E91B-08AE-47AD-B89C-5418DE793559}" sibTransId="{17310292-E7A9-490F-A633-AECB067688CC}"/>
    <dgm:cxn modelId="{5FB77D00-506C-4332-A12F-6B652A7736E8}" type="presOf" srcId="{D696A80F-1D28-4518-90F9-C4D30EAB3E53}" destId="{4F857FE0-A490-416A-AB44-AF921ADEFDC2}" srcOrd="0" destOrd="0" presId="urn:microsoft.com/office/officeart/2005/8/layout/default#1"/>
    <dgm:cxn modelId="{B8F7D7D8-9BB3-4356-9A69-8423BC43AC16}" type="presOf" srcId="{69DEF1E8-101E-4853-BD48-DEED2386A44B}" destId="{21649447-6748-45DA-83CA-A72A1E62CA50}" srcOrd="0" destOrd="0" presId="urn:microsoft.com/office/officeart/2005/8/layout/default#1"/>
    <dgm:cxn modelId="{702A3005-AAF4-40CB-8EB0-4A74CCEDCACA}" type="presOf" srcId="{B797BA80-6B09-4784-8C57-BCA419179895}" destId="{39CDB605-C903-442C-B6D6-0C0791DF7DF6}" srcOrd="0" destOrd="0" presId="urn:microsoft.com/office/officeart/2005/8/layout/default#1"/>
    <dgm:cxn modelId="{185A24B1-199D-4981-936E-4449344BC9E4}" srcId="{D696A80F-1D28-4518-90F9-C4D30EAB3E53}" destId="{F5A7C959-ACE7-4CF6-8A79-FB90A4780918}" srcOrd="4" destOrd="0" parTransId="{BCAB0599-62F7-4130-9553-CF568ADD4B68}" sibTransId="{61AD22E3-BFF4-4AE6-87EC-E1D3B02A24E1}"/>
    <dgm:cxn modelId="{E94CE1F4-A84F-4154-997E-C59A140B2EF4}" type="presParOf" srcId="{4F857FE0-A490-416A-AB44-AF921ADEFDC2}" destId="{5B5285CA-22F9-4022-8B79-BBFF9C899ED2}" srcOrd="0" destOrd="0" presId="urn:microsoft.com/office/officeart/2005/8/layout/default#1"/>
    <dgm:cxn modelId="{EB97BF3F-6BC7-4655-9D76-0C118A3943A1}" type="presParOf" srcId="{4F857FE0-A490-416A-AB44-AF921ADEFDC2}" destId="{9CE47D23-49A3-4CCA-A1D0-E321B017E2A2}" srcOrd="1" destOrd="0" presId="urn:microsoft.com/office/officeart/2005/8/layout/default#1"/>
    <dgm:cxn modelId="{2DE17164-3616-421C-BA24-7703CCBDFE2A}" type="presParOf" srcId="{4F857FE0-A490-416A-AB44-AF921ADEFDC2}" destId="{39CDB605-C903-442C-B6D6-0C0791DF7DF6}" srcOrd="2" destOrd="0" presId="urn:microsoft.com/office/officeart/2005/8/layout/default#1"/>
    <dgm:cxn modelId="{E0656F39-523F-408E-8B14-DFB8239DDE6A}" type="presParOf" srcId="{4F857FE0-A490-416A-AB44-AF921ADEFDC2}" destId="{DC1C86A5-8C74-4034-814E-0BB8DA16ED21}" srcOrd="3" destOrd="0" presId="urn:microsoft.com/office/officeart/2005/8/layout/default#1"/>
    <dgm:cxn modelId="{A44A096C-72CF-4C30-A125-379A36CA88D1}" type="presParOf" srcId="{4F857FE0-A490-416A-AB44-AF921ADEFDC2}" destId="{67B91947-8B65-46CF-AB13-AC374E00958B}" srcOrd="4" destOrd="0" presId="urn:microsoft.com/office/officeart/2005/8/layout/default#1"/>
    <dgm:cxn modelId="{180CFFAB-D413-475A-A819-18B25FB29A01}" type="presParOf" srcId="{4F857FE0-A490-416A-AB44-AF921ADEFDC2}" destId="{7425439C-B28A-4C96-A21E-CCCBD2F31FB9}" srcOrd="5" destOrd="0" presId="urn:microsoft.com/office/officeart/2005/8/layout/default#1"/>
    <dgm:cxn modelId="{2FBC272E-4B1C-49B1-8100-FAA5AF32E754}" type="presParOf" srcId="{4F857FE0-A490-416A-AB44-AF921ADEFDC2}" destId="{D98DF390-3508-4A19-B6D0-D35F7B87B1AA}" srcOrd="6" destOrd="0" presId="urn:microsoft.com/office/officeart/2005/8/layout/default#1"/>
    <dgm:cxn modelId="{A3B3FFF2-9A22-421A-A7A1-C3A293D420BD}" type="presParOf" srcId="{4F857FE0-A490-416A-AB44-AF921ADEFDC2}" destId="{29B830E9-441D-42F0-B56F-2AD6FD732554}" srcOrd="7" destOrd="0" presId="urn:microsoft.com/office/officeart/2005/8/layout/default#1"/>
    <dgm:cxn modelId="{B8F3FC27-6622-484F-9137-0283DFEAC83D}" type="presParOf" srcId="{4F857FE0-A490-416A-AB44-AF921ADEFDC2}" destId="{D31C8855-BFE7-4B93-9003-14F5E6C44709}" srcOrd="8" destOrd="0" presId="urn:microsoft.com/office/officeart/2005/8/layout/default#1"/>
    <dgm:cxn modelId="{149F7EF3-E541-4362-BC37-B21E56B935B7}" type="presParOf" srcId="{4F857FE0-A490-416A-AB44-AF921ADEFDC2}" destId="{1660E5E3-356A-49DD-9700-708E2926140A}" srcOrd="9" destOrd="0" presId="urn:microsoft.com/office/officeart/2005/8/layout/default#1"/>
    <dgm:cxn modelId="{286389F2-7DB7-4BB7-AD7D-003F24C59654}" type="presParOf" srcId="{4F857FE0-A490-416A-AB44-AF921ADEFDC2}" destId="{E8F11106-2E89-4F1F-A78B-FC5EEA6F09B5}" srcOrd="10" destOrd="0" presId="urn:microsoft.com/office/officeart/2005/8/layout/default#1"/>
    <dgm:cxn modelId="{0B409EE6-065C-4B6A-90E2-343B151D3B15}" type="presParOf" srcId="{4F857FE0-A490-416A-AB44-AF921ADEFDC2}" destId="{3671CD63-A847-446E-B60F-299393DE7A4A}" srcOrd="11" destOrd="0" presId="urn:microsoft.com/office/officeart/2005/8/layout/default#1"/>
    <dgm:cxn modelId="{FC0C1C36-A6F9-444E-832D-D9C51C5F54F7}" type="presParOf" srcId="{4F857FE0-A490-416A-AB44-AF921ADEFDC2}" destId="{21649447-6748-45DA-83CA-A72A1E62CA50}" srcOrd="12" destOrd="0" presId="urn:microsoft.com/office/officeart/2005/8/layout/default#1"/>
    <dgm:cxn modelId="{94BB3FDB-E72B-45E1-9A5C-92FAAEA7D13D}" type="presParOf" srcId="{4F857FE0-A490-416A-AB44-AF921ADEFDC2}" destId="{6B3E7F44-589A-45D7-8D9D-DA1E8AA553E5}" srcOrd="13" destOrd="0" presId="urn:microsoft.com/office/officeart/2005/8/layout/default#1"/>
    <dgm:cxn modelId="{D9CE6EAA-9D01-4F38-9C72-5E5721B85145}" type="presParOf" srcId="{4F857FE0-A490-416A-AB44-AF921ADEFDC2}" destId="{66ED95A4-D8E9-40A4-AD97-F07F44B6B7DB}" srcOrd="14" destOrd="0" presId="urn:microsoft.com/office/officeart/2005/8/layout/default#1"/>
    <dgm:cxn modelId="{688EB180-B349-40B1-81A3-7F383A45703D}" type="presParOf" srcId="{4F857FE0-A490-416A-AB44-AF921ADEFDC2}" destId="{8F2EE219-81E2-4E86-8B9E-0EF6727BE237}" srcOrd="15" destOrd="0" presId="urn:microsoft.com/office/officeart/2005/8/layout/default#1"/>
    <dgm:cxn modelId="{A06BE1E5-4F74-4C2A-A959-530ED5ECCBC8}" type="presParOf" srcId="{4F857FE0-A490-416A-AB44-AF921ADEFDC2}" destId="{DDDB9390-A6F1-41F0-9332-3C5F66B64AB6}" srcOrd="16" destOrd="0" presId="urn:microsoft.com/office/officeart/2005/8/layout/default#1"/>
    <dgm:cxn modelId="{F9039892-D82F-4B14-9B24-2E78FE078119}" type="presParOf" srcId="{4F857FE0-A490-416A-AB44-AF921ADEFDC2}" destId="{2EEE82EC-42E7-4C72-8A62-0E5DC5AE9134}" srcOrd="17" destOrd="0" presId="urn:microsoft.com/office/officeart/2005/8/layout/default#1"/>
    <dgm:cxn modelId="{3764A1E6-490A-4073-B5A4-939F67A42F24}" type="presParOf" srcId="{4F857FE0-A490-416A-AB44-AF921ADEFDC2}" destId="{46FD6BB7-6D9C-4928-BB52-82CC338FED49}" srcOrd="18" destOrd="0" presId="urn:microsoft.com/office/officeart/2005/8/layout/default#1"/>
    <dgm:cxn modelId="{A93F4B83-136D-4D19-AF36-45D41AC24069}" type="presParOf" srcId="{4F857FE0-A490-416A-AB44-AF921ADEFDC2}" destId="{AA8881FA-14A8-49D2-ADCD-71FF323453CE}" srcOrd="19" destOrd="0" presId="urn:microsoft.com/office/officeart/2005/8/layout/default#1"/>
    <dgm:cxn modelId="{9B054E63-3D8F-4409-A09D-92AD3668D5B6}" type="presParOf" srcId="{4F857FE0-A490-416A-AB44-AF921ADEFDC2}" destId="{5BD5CB39-81E8-489D-8BD5-77804A8D774E}" srcOrd="2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696A80F-1D28-4518-90F9-C4D30EAB3E53}" type="doc">
      <dgm:prSet loTypeId="urn:microsoft.com/office/officeart/2005/8/layout/default#2" loCatId="list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568777A-3DBF-4325-81FF-13106F66DEC1}">
      <dgm:prSet phldrT="[Текст]" custT="1"/>
      <dgm:spPr>
        <a:solidFill>
          <a:srgbClr val="00B050"/>
        </a:solidFill>
      </dgm:spPr>
      <dgm:t>
        <a:bodyPr/>
        <a:lstStyle/>
        <a:p>
          <a:r>
            <a:rPr lang="ru-RU" sz="1400" dirty="0" smtClean="0"/>
            <a:t>Национальная безопасность и правоохранительная деятельность -1700,0 т.р. или 0,7% от общего объема расходов </a:t>
          </a:r>
          <a:endParaRPr lang="ru-RU" sz="1400" dirty="0"/>
        </a:p>
      </dgm:t>
    </dgm:pt>
    <dgm:pt modelId="{89A12FE5-36B8-42CF-88D7-9B36AB43B5C5}" type="parTrans" cxnId="{7817F5D7-08A1-461F-8CD4-F095C5065CC8}">
      <dgm:prSet/>
      <dgm:spPr/>
      <dgm:t>
        <a:bodyPr/>
        <a:lstStyle/>
        <a:p>
          <a:endParaRPr lang="ru-RU"/>
        </a:p>
      </dgm:t>
    </dgm:pt>
    <dgm:pt modelId="{DA84E366-3B01-4F24-92FE-54F713F88EE4}" type="sibTrans" cxnId="{7817F5D7-08A1-461F-8CD4-F095C5065CC8}">
      <dgm:prSet/>
      <dgm:spPr/>
      <dgm:t>
        <a:bodyPr/>
        <a:lstStyle/>
        <a:p>
          <a:endParaRPr lang="ru-RU"/>
        </a:p>
      </dgm:t>
    </dgm:pt>
    <dgm:pt modelId="{22A45959-32C1-4305-AFDC-EE5E6C05785D}">
      <dgm:prSet phldrT="[Текст]" custT="1"/>
      <dgm:spPr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</dgm:spPr>
      <dgm:t>
        <a:bodyPr/>
        <a:lstStyle/>
        <a:p>
          <a:r>
            <a:rPr lang="ru-RU" sz="1600" dirty="0" smtClean="0"/>
            <a:t>Жилищно-коммунальное хозяйство  - 74 314,1 т.р. или 31,9% от общего объема расходов</a:t>
          </a:r>
          <a:endParaRPr lang="ru-RU" sz="1600" dirty="0"/>
        </a:p>
      </dgm:t>
    </dgm:pt>
    <dgm:pt modelId="{7E62E91B-08AE-47AD-B89C-5418DE793559}" type="parTrans" cxnId="{41BFA096-9E1D-4297-8FDB-F0FC2581A698}">
      <dgm:prSet/>
      <dgm:spPr/>
      <dgm:t>
        <a:bodyPr/>
        <a:lstStyle/>
        <a:p>
          <a:endParaRPr lang="ru-RU"/>
        </a:p>
      </dgm:t>
    </dgm:pt>
    <dgm:pt modelId="{17310292-E7A9-490F-A633-AECB067688CC}" type="sibTrans" cxnId="{41BFA096-9E1D-4297-8FDB-F0FC2581A698}">
      <dgm:prSet/>
      <dgm:spPr/>
      <dgm:t>
        <a:bodyPr/>
        <a:lstStyle/>
        <a:p>
          <a:endParaRPr lang="ru-RU"/>
        </a:p>
      </dgm:t>
    </dgm:pt>
    <dgm:pt modelId="{69DEF1E8-101E-4853-BD48-DEED2386A44B}">
      <dgm:prSet custT="1"/>
      <dgm:spPr>
        <a:solidFill>
          <a:srgbClr val="00B0F0"/>
        </a:solidFill>
      </dgm:spPr>
      <dgm:t>
        <a:bodyPr/>
        <a:lstStyle/>
        <a:p>
          <a:r>
            <a:rPr lang="ru-RU" sz="1600" dirty="0" smtClean="0"/>
            <a:t>Культура, кинематография – </a:t>
          </a:r>
        </a:p>
        <a:p>
          <a:r>
            <a:rPr lang="ru-RU" sz="1600" dirty="0" smtClean="0"/>
            <a:t>41 057,9 т.р. или 17,6%  от общего объема расходов</a:t>
          </a:r>
          <a:endParaRPr lang="ru-RU" sz="1600" dirty="0"/>
        </a:p>
      </dgm:t>
    </dgm:pt>
    <dgm:pt modelId="{3F39381E-2EB3-47F4-9280-82C1F78D878E}" type="parTrans" cxnId="{84FDDB46-0782-4EDA-97B9-E98857AC312A}">
      <dgm:prSet/>
      <dgm:spPr/>
      <dgm:t>
        <a:bodyPr/>
        <a:lstStyle/>
        <a:p>
          <a:endParaRPr lang="ru-RU"/>
        </a:p>
      </dgm:t>
    </dgm:pt>
    <dgm:pt modelId="{8EC04F26-741B-4A6E-A423-294C3B1419F0}" type="sibTrans" cxnId="{84FDDB46-0782-4EDA-97B9-E98857AC312A}">
      <dgm:prSet/>
      <dgm:spPr/>
      <dgm:t>
        <a:bodyPr/>
        <a:lstStyle/>
        <a:p>
          <a:endParaRPr lang="ru-RU"/>
        </a:p>
      </dgm:t>
    </dgm:pt>
    <dgm:pt modelId="{0C907944-E7D5-4926-8150-EF1C2B7E60B9}">
      <dgm:prSet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dirty="0" smtClean="0"/>
            <a:t>Национальная экономика - 98 469,8 т.р. или 42,9% от общего объема расходов</a:t>
          </a:r>
          <a:endParaRPr lang="ru-RU" sz="1600" dirty="0"/>
        </a:p>
      </dgm:t>
    </dgm:pt>
    <dgm:pt modelId="{15F87578-AD8B-416F-83A7-4D4FE7F5D351}" type="parTrans" cxnId="{493613DF-31F0-4E32-9196-E8A4B312C824}">
      <dgm:prSet/>
      <dgm:spPr/>
      <dgm:t>
        <a:bodyPr/>
        <a:lstStyle/>
        <a:p>
          <a:endParaRPr lang="ru-RU"/>
        </a:p>
      </dgm:t>
    </dgm:pt>
    <dgm:pt modelId="{9D3D219B-2054-45A7-809F-AE36218A66E1}" type="sibTrans" cxnId="{493613DF-31F0-4E32-9196-E8A4B312C824}">
      <dgm:prSet/>
      <dgm:spPr/>
      <dgm:t>
        <a:bodyPr/>
        <a:lstStyle/>
        <a:p>
          <a:endParaRPr lang="ru-RU"/>
        </a:p>
      </dgm:t>
    </dgm:pt>
    <dgm:pt modelId="{4AA42789-1D0A-4289-9FBC-EE3E98BBC730}">
      <dgm:prSet custT="1"/>
      <dgm:spPr>
        <a:solidFill>
          <a:schemeClr val="accent2"/>
        </a:solidFill>
      </dgm:spPr>
      <dgm:t>
        <a:bodyPr/>
        <a:lstStyle/>
        <a:p>
          <a:r>
            <a:rPr lang="ru-RU" sz="1600" dirty="0" smtClean="0"/>
            <a:t>Общегосударственные вопросы -16 666,3 т.р. или 7,2% от общего объема расходов</a:t>
          </a:r>
          <a:endParaRPr lang="ru-RU" sz="1600" dirty="0"/>
        </a:p>
      </dgm:t>
    </dgm:pt>
    <dgm:pt modelId="{1FFE2CF8-D049-44B3-811C-71D9B25006E0}" type="parTrans" cxnId="{F77BC879-33C2-452E-BF70-9CC0221D1C22}">
      <dgm:prSet/>
      <dgm:spPr/>
      <dgm:t>
        <a:bodyPr/>
        <a:lstStyle/>
        <a:p>
          <a:endParaRPr lang="ru-RU"/>
        </a:p>
      </dgm:t>
    </dgm:pt>
    <dgm:pt modelId="{475CA460-C523-4B92-A014-2959092EF456}" type="sibTrans" cxnId="{F77BC879-33C2-452E-BF70-9CC0221D1C22}">
      <dgm:prSet/>
      <dgm:spPr/>
      <dgm:t>
        <a:bodyPr/>
        <a:lstStyle/>
        <a:p>
          <a:endParaRPr lang="ru-RU"/>
        </a:p>
      </dgm:t>
    </dgm:pt>
    <dgm:pt modelId="{00C42B5E-40A4-4507-9A48-38A6EAF80403}">
      <dgm:prSet custT="1"/>
      <dgm:spPr>
        <a:solidFill>
          <a:schemeClr val="tx2">
            <a:lumMod val="40000"/>
            <a:lumOff val="60000"/>
          </a:schemeClr>
        </a:solidFill>
      </dgm:spPr>
      <dgm:t>
        <a:bodyPr/>
        <a:lstStyle/>
        <a:p>
          <a:r>
            <a:rPr lang="ru-RU" sz="1600" dirty="0" smtClean="0"/>
            <a:t>Физическая культура и спорт – 382,1 т.р. или 0,2% от общего объема расходов </a:t>
          </a:r>
        </a:p>
        <a:p>
          <a:endParaRPr lang="ru-RU" sz="1600" dirty="0"/>
        </a:p>
      </dgm:t>
    </dgm:pt>
    <dgm:pt modelId="{642724A1-C93A-440D-8FEE-D06412218F56}" type="parTrans" cxnId="{3A36B2F6-B583-48EB-B4D6-ED2B891BDFB4}">
      <dgm:prSet/>
      <dgm:spPr/>
      <dgm:t>
        <a:bodyPr/>
        <a:lstStyle/>
        <a:p>
          <a:endParaRPr lang="ru-RU"/>
        </a:p>
      </dgm:t>
    </dgm:pt>
    <dgm:pt modelId="{4F26F8C9-2ECF-4015-8834-B9941BAE9A5A}" type="sibTrans" cxnId="{3A36B2F6-B583-48EB-B4D6-ED2B891BDFB4}">
      <dgm:prSet/>
      <dgm:spPr/>
      <dgm:t>
        <a:bodyPr/>
        <a:lstStyle/>
        <a:p>
          <a:endParaRPr lang="ru-RU"/>
        </a:p>
      </dgm:t>
    </dgm:pt>
    <dgm:pt modelId="{918152A5-39FA-4A23-9021-75D0C85596D7}">
      <dgm:prSet custT="1"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ru-RU" sz="1600" dirty="0" smtClean="0"/>
            <a:t>Социальная политика – 68,3 т.р. или 0,03% от общего объема расходов </a:t>
          </a:r>
          <a:endParaRPr lang="ru-RU" sz="1600" dirty="0"/>
        </a:p>
      </dgm:t>
    </dgm:pt>
    <dgm:pt modelId="{8DFF6C42-55DC-4CBA-8A99-63C376723AEF}" type="parTrans" cxnId="{42113F13-C96E-42C5-ACF8-7C0AFF628A4E}">
      <dgm:prSet/>
      <dgm:spPr/>
      <dgm:t>
        <a:bodyPr/>
        <a:lstStyle/>
        <a:p>
          <a:endParaRPr lang="ru-RU"/>
        </a:p>
      </dgm:t>
    </dgm:pt>
    <dgm:pt modelId="{581BC886-5C2E-4459-9680-B5A59B9E1711}" type="sibTrans" cxnId="{42113F13-C96E-42C5-ACF8-7C0AFF628A4E}">
      <dgm:prSet/>
      <dgm:spPr/>
      <dgm:t>
        <a:bodyPr/>
        <a:lstStyle/>
        <a:p>
          <a:endParaRPr lang="ru-RU"/>
        </a:p>
      </dgm:t>
    </dgm:pt>
    <dgm:pt modelId="{7D5A62DE-DBDC-4121-94B5-D8596157722D}">
      <dgm:prSet custT="1"/>
      <dgm:spPr>
        <a:solidFill>
          <a:schemeClr val="tx2">
            <a:lumMod val="75000"/>
          </a:schemeClr>
        </a:solidFill>
      </dgm:spPr>
      <dgm:t>
        <a:bodyPr/>
        <a:lstStyle/>
        <a:p>
          <a:r>
            <a:rPr lang="ru-RU" sz="1600" dirty="0" smtClean="0"/>
            <a:t>Образование – 117,8 т.р. или 0,05% от общего объема расходов </a:t>
          </a:r>
          <a:endParaRPr lang="ru-RU" sz="1600" dirty="0"/>
        </a:p>
      </dgm:t>
    </dgm:pt>
    <dgm:pt modelId="{06CA982B-33BB-4C9B-8FAC-6ED453CCB5C7}" type="parTrans" cxnId="{86EF9049-7F36-4FF6-8250-A8D4835ED97B}">
      <dgm:prSet/>
      <dgm:spPr/>
      <dgm:t>
        <a:bodyPr/>
        <a:lstStyle/>
        <a:p>
          <a:endParaRPr lang="ru-RU"/>
        </a:p>
      </dgm:t>
    </dgm:pt>
    <dgm:pt modelId="{2229CBE8-2D37-445E-B205-0BA8779B78B5}" type="sibTrans" cxnId="{86EF9049-7F36-4FF6-8250-A8D4835ED97B}">
      <dgm:prSet/>
      <dgm:spPr/>
      <dgm:t>
        <a:bodyPr/>
        <a:lstStyle/>
        <a:p>
          <a:endParaRPr lang="ru-RU"/>
        </a:p>
      </dgm:t>
    </dgm:pt>
    <dgm:pt modelId="{8AA0D91F-793A-4F2A-8FCD-99D1FE0086A6}" type="pres">
      <dgm:prSet presAssocID="{D696A80F-1D28-4518-90F9-C4D30EAB3E5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E85AD4F-E5DC-45A4-B0FB-DEEFC1F3D74C}" type="pres">
      <dgm:prSet presAssocID="{A568777A-3DBF-4325-81FF-13106F66DEC1}" presName="node" presStyleLbl="node1" presStyleIdx="0" presStyleCnt="8" custLinFactX="12256" custLinFactNeighborX="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C4EB18-FCD7-4952-BCB3-C341AF2CE86D}" type="pres">
      <dgm:prSet presAssocID="{DA84E366-3B01-4F24-92FE-54F713F88EE4}" presName="sibTrans" presStyleCnt="0"/>
      <dgm:spPr/>
    </dgm:pt>
    <dgm:pt modelId="{EF7CB9CB-D392-4EF0-B486-FCA82C3E8A01}" type="pres">
      <dgm:prSet presAssocID="{22A45959-32C1-4305-AFDC-EE5E6C05785D}" presName="node" presStyleLbl="node1" presStyleIdx="1" presStyleCnt="8" custLinFactX="-12328" custLinFactNeighborX="-100000" custLinFactNeighborY="7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2024B0-499F-4A02-8E4D-224FB6F3EB61}" type="pres">
      <dgm:prSet presAssocID="{17310292-E7A9-490F-A633-AECB067688CC}" presName="sibTrans" presStyleCnt="0"/>
      <dgm:spPr/>
    </dgm:pt>
    <dgm:pt modelId="{E46E722E-FD56-45CB-9CE3-2FBCFB80C6C6}" type="pres">
      <dgm:prSet presAssocID="{69DEF1E8-101E-4853-BD48-DEED2386A44B}" presName="node" presStyleLbl="node1" presStyleIdx="2" presStyleCnt="8" custLinFactY="18766" custLinFactNeighborX="3658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14CBAC-4CD6-4625-BAC1-B91C629CB122}" type="pres">
      <dgm:prSet presAssocID="{8EC04F26-741B-4A6E-A423-294C3B1419F0}" presName="sibTrans" presStyleCnt="0"/>
      <dgm:spPr/>
    </dgm:pt>
    <dgm:pt modelId="{8EBDBDCD-CBA1-4DEB-9F2A-81A5DD04FC7D}" type="pres">
      <dgm:prSet presAssocID="{918152A5-39FA-4A23-9021-75D0C85596D7}" presName="node" presStyleLbl="node1" presStyleIdx="3" presStyleCnt="8" custLinFactY="13501" custLinFactNeighborX="5178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EC639C1-A5B5-420A-844B-1B4B5B403C1B}" type="pres">
      <dgm:prSet presAssocID="{581BC886-5C2E-4459-9680-B5A59B9E1711}" presName="sibTrans" presStyleCnt="0"/>
      <dgm:spPr/>
    </dgm:pt>
    <dgm:pt modelId="{CC76084F-01E4-4FC6-AA68-10F43226975A}" type="pres">
      <dgm:prSet presAssocID="{7D5A62DE-DBDC-4121-94B5-D8596157722D}" presName="node" presStyleLbl="node1" presStyleIdx="4" presStyleCnt="8" custLinFactY="13501" custLinFactNeighborX="56366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7360F-9603-4C82-9C0C-C21F340A16D4}" type="pres">
      <dgm:prSet presAssocID="{2229CBE8-2D37-445E-B205-0BA8779B78B5}" presName="sibTrans" presStyleCnt="0"/>
      <dgm:spPr/>
    </dgm:pt>
    <dgm:pt modelId="{F73E5F30-BFC0-424D-B049-89D01087DE54}" type="pres">
      <dgm:prSet presAssocID="{0C907944-E7D5-4926-8150-EF1C2B7E60B9}" presName="node" presStyleLbl="node1" presStyleIdx="5" presStyleCnt="8" custLinFactY="-9302" custLinFactNeighborX="365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F99375-708C-4899-8E82-4853E294498E}" type="pres">
      <dgm:prSet presAssocID="{9D3D219B-2054-45A7-809F-AE36218A66E1}" presName="sibTrans" presStyleCnt="0"/>
      <dgm:spPr/>
    </dgm:pt>
    <dgm:pt modelId="{E8C71706-64C3-479E-956A-376A288D34E3}" type="pres">
      <dgm:prSet presAssocID="{4AA42789-1D0A-4289-9FBC-EE3E98BBC730}" presName="node" presStyleLbl="node1" presStyleIdx="6" presStyleCnt="8" custLinFactY="-14567" custLinFactNeighborX="-5732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41A6C7-6B21-4EE4-A249-556D8D3B6DDD}" type="pres">
      <dgm:prSet presAssocID="{475CA460-C523-4B92-A014-2959092EF456}" presName="sibTrans" presStyleCnt="0"/>
      <dgm:spPr/>
    </dgm:pt>
    <dgm:pt modelId="{9112C213-71D9-4EB4-B0D4-F998BFDC2BA7}" type="pres">
      <dgm:prSet presAssocID="{00C42B5E-40A4-4507-9A48-38A6EAF80403}" presName="node" presStyleLbl="node1" presStyleIdx="7" presStyleCnt="8" custLinFactY="-14567" custLinFactNeighborX="-52744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2113F13-C96E-42C5-ACF8-7C0AFF628A4E}" srcId="{D696A80F-1D28-4518-90F9-C4D30EAB3E53}" destId="{918152A5-39FA-4A23-9021-75D0C85596D7}" srcOrd="3" destOrd="0" parTransId="{8DFF6C42-55DC-4CBA-8A99-63C376723AEF}" sibTransId="{581BC886-5C2E-4459-9680-B5A59B9E1711}"/>
    <dgm:cxn modelId="{F77BC879-33C2-452E-BF70-9CC0221D1C22}" srcId="{D696A80F-1D28-4518-90F9-C4D30EAB3E53}" destId="{4AA42789-1D0A-4289-9FBC-EE3E98BBC730}" srcOrd="6" destOrd="0" parTransId="{1FFE2CF8-D049-44B3-811C-71D9B25006E0}" sibTransId="{475CA460-C523-4B92-A014-2959092EF456}"/>
    <dgm:cxn modelId="{86EF9049-7F36-4FF6-8250-A8D4835ED97B}" srcId="{D696A80F-1D28-4518-90F9-C4D30EAB3E53}" destId="{7D5A62DE-DBDC-4121-94B5-D8596157722D}" srcOrd="4" destOrd="0" parTransId="{06CA982B-33BB-4C9B-8FAC-6ED453CCB5C7}" sibTransId="{2229CBE8-2D37-445E-B205-0BA8779B78B5}"/>
    <dgm:cxn modelId="{58E2950A-D431-4133-8F95-C88592E0822A}" type="presOf" srcId="{0C907944-E7D5-4926-8150-EF1C2B7E60B9}" destId="{F73E5F30-BFC0-424D-B049-89D01087DE54}" srcOrd="0" destOrd="0" presId="urn:microsoft.com/office/officeart/2005/8/layout/default#2"/>
    <dgm:cxn modelId="{0865C7FD-DF86-4DB1-96F5-7F148E384341}" type="presOf" srcId="{00C42B5E-40A4-4507-9A48-38A6EAF80403}" destId="{9112C213-71D9-4EB4-B0D4-F998BFDC2BA7}" srcOrd="0" destOrd="0" presId="urn:microsoft.com/office/officeart/2005/8/layout/default#2"/>
    <dgm:cxn modelId="{2E58C9E7-D087-4CCB-8B46-84AC26FDA6D3}" type="presOf" srcId="{D696A80F-1D28-4518-90F9-C4D30EAB3E53}" destId="{8AA0D91F-793A-4F2A-8FCD-99D1FE0086A6}" srcOrd="0" destOrd="0" presId="urn:microsoft.com/office/officeart/2005/8/layout/default#2"/>
    <dgm:cxn modelId="{493613DF-31F0-4E32-9196-E8A4B312C824}" srcId="{D696A80F-1D28-4518-90F9-C4D30EAB3E53}" destId="{0C907944-E7D5-4926-8150-EF1C2B7E60B9}" srcOrd="5" destOrd="0" parTransId="{15F87578-AD8B-416F-83A7-4D4FE7F5D351}" sibTransId="{9D3D219B-2054-45A7-809F-AE36218A66E1}"/>
    <dgm:cxn modelId="{45A364BC-C6B1-4BF4-81E3-3C830E7C5180}" type="presOf" srcId="{22A45959-32C1-4305-AFDC-EE5E6C05785D}" destId="{EF7CB9CB-D392-4EF0-B486-FCA82C3E8A01}" srcOrd="0" destOrd="0" presId="urn:microsoft.com/office/officeart/2005/8/layout/default#2"/>
    <dgm:cxn modelId="{25AC87E6-32F9-4A2E-926B-5447DFC9E3CE}" type="presOf" srcId="{4AA42789-1D0A-4289-9FBC-EE3E98BBC730}" destId="{E8C71706-64C3-479E-956A-376A288D34E3}" srcOrd="0" destOrd="0" presId="urn:microsoft.com/office/officeart/2005/8/layout/default#2"/>
    <dgm:cxn modelId="{C3D4CE07-6B99-4EC7-BC9B-CE0DC1E94657}" type="presOf" srcId="{A568777A-3DBF-4325-81FF-13106F66DEC1}" destId="{DE85AD4F-E5DC-45A4-B0FB-DEEFC1F3D74C}" srcOrd="0" destOrd="0" presId="urn:microsoft.com/office/officeart/2005/8/layout/default#2"/>
    <dgm:cxn modelId="{84FDDB46-0782-4EDA-97B9-E98857AC312A}" srcId="{D696A80F-1D28-4518-90F9-C4D30EAB3E53}" destId="{69DEF1E8-101E-4853-BD48-DEED2386A44B}" srcOrd="2" destOrd="0" parTransId="{3F39381E-2EB3-47F4-9280-82C1F78D878E}" sibTransId="{8EC04F26-741B-4A6E-A423-294C3B1419F0}"/>
    <dgm:cxn modelId="{3A36B2F6-B583-48EB-B4D6-ED2B891BDFB4}" srcId="{D696A80F-1D28-4518-90F9-C4D30EAB3E53}" destId="{00C42B5E-40A4-4507-9A48-38A6EAF80403}" srcOrd="7" destOrd="0" parTransId="{642724A1-C93A-440D-8FEE-D06412218F56}" sibTransId="{4F26F8C9-2ECF-4015-8834-B9941BAE9A5A}"/>
    <dgm:cxn modelId="{49A73CB1-0DBA-4EC6-A97A-0B72B219EB6B}" type="presOf" srcId="{69DEF1E8-101E-4853-BD48-DEED2386A44B}" destId="{E46E722E-FD56-45CB-9CE3-2FBCFB80C6C6}" srcOrd="0" destOrd="0" presId="urn:microsoft.com/office/officeart/2005/8/layout/default#2"/>
    <dgm:cxn modelId="{41BFA096-9E1D-4297-8FDB-F0FC2581A698}" srcId="{D696A80F-1D28-4518-90F9-C4D30EAB3E53}" destId="{22A45959-32C1-4305-AFDC-EE5E6C05785D}" srcOrd="1" destOrd="0" parTransId="{7E62E91B-08AE-47AD-B89C-5418DE793559}" sibTransId="{17310292-E7A9-490F-A633-AECB067688CC}"/>
    <dgm:cxn modelId="{2070E5DD-9CEC-4888-9A5E-746D1340ED03}" type="presOf" srcId="{7D5A62DE-DBDC-4121-94B5-D8596157722D}" destId="{CC76084F-01E4-4FC6-AA68-10F43226975A}" srcOrd="0" destOrd="0" presId="urn:microsoft.com/office/officeart/2005/8/layout/default#2"/>
    <dgm:cxn modelId="{7817F5D7-08A1-461F-8CD4-F095C5065CC8}" srcId="{D696A80F-1D28-4518-90F9-C4D30EAB3E53}" destId="{A568777A-3DBF-4325-81FF-13106F66DEC1}" srcOrd="0" destOrd="0" parTransId="{89A12FE5-36B8-42CF-88D7-9B36AB43B5C5}" sibTransId="{DA84E366-3B01-4F24-92FE-54F713F88EE4}"/>
    <dgm:cxn modelId="{B87049D5-6763-4C96-AC27-F09C1FE33E73}" type="presOf" srcId="{918152A5-39FA-4A23-9021-75D0C85596D7}" destId="{8EBDBDCD-CBA1-4DEB-9F2A-81A5DD04FC7D}" srcOrd="0" destOrd="0" presId="urn:microsoft.com/office/officeart/2005/8/layout/default#2"/>
    <dgm:cxn modelId="{08D2C8E7-007F-4B14-B906-2F2BC38D156B}" type="presParOf" srcId="{8AA0D91F-793A-4F2A-8FCD-99D1FE0086A6}" destId="{DE85AD4F-E5DC-45A4-B0FB-DEEFC1F3D74C}" srcOrd="0" destOrd="0" presId="urn:microsoft.com/office/officeart/2005/8/layout/default#2"/>
    <dgm:cxn modelId="{4FB45219-49F4-4E6B-86F8-0A7FA8EBCED7}" type="presParOf" srcId="{8AA0D91F-793A-4F2A-8FCD-99D1FE0086A6}" destId="{65C4EB18-FCD7-4952-BCB3-C341AF2CE86D}" srcOrd="1" destOrd="0" presId="urn:microsoft.com/office/officeart/2005/8/layout/default#2"/>
    <dgm:cxn modelId="{F314E639-64A5-4B7C-BFD8-7D65FAA91CFB}" type="presParOf" srcId="{8AA0D91F-793A-4F2A-8FCD-99D1FE0086A6}" destId="{EF7CB9CB-D392-4EF0-B486-FCA82C3E8A01}" srcOrd="2" destOrd="0" presId="urn:microsoft.com/office/officeart/2005/8/layout/default#2"/>
    <dgm:cxn modelId="{46363BB3-CBA2-4664-BC09-05893801AB96}" type="presParOf" srcId="{8AA0D91F-793A-4F2A-8FCD-99D1FE0086A6}" destId="{B92024B0-499F-4A02-8E4D-224FB6F3EB61}" srcOrd="3" destOrd="0" presId="urn:microsoft.com/office/officeart/2005/8/layout/default#2"/>
    <dgm:cxn modelId="{CC102AD1-BEDF-4C05-81A4-6A33DC9E9FF2}" type="presParOf" srcId="{8AA0D91F-793A-4F2A-8FCD-99D1FE0086A6}" destId="{E46E722E-FD56-45CB-9CE3-2FBCFB80C6C6}" srcOrd="4" destOrd="0" presId="urn:microsoft.com/office/officeart/2005/8/layout/default#2"/>
    <dgm:cxn modelId="{D36E6246-7EE9-4CA6-AA88-DDA4ADCF2489}" type="presParOf" srcId="{8AA0D91F-793A-4F2A-8FCD-99D1FE0086A6}" destId="{9614CBAC-4CD6-4625-BAC1-B91C629CB122}" srcOrd="5" destOrd="0" presId="urn:microsoft.com/office/officeart/2005/8/layout/default#2"/>
    <dgm:cxn modelId="{5AE37A30-63C2-42E7-B172-6F93D848D235}" type="presParOf" srcId="{8AA0D91F-793A-4F2A-8FCD-99D1FE0086A6}" destId="{8EBDBDCD-CBA1-4DEB-9F2A-81A5DD04FC7D}" srcOrd="6" destOrd="0" presId="urn:microsoft.com/office/officeart/2005/8/layout/default#2"/>
    <dgm:cxn modelId="{713A9534-7B70-4A74-93F6-EE77B6B8BC56}" type="presParOf" srcId="{8AA0D91F-793A-4F2A-8FCD-99D1FE0086A6}" destId="{7EC639C1-A5B5-420A-844B-1B4B5B403C1B}" srcOrd="7" destOrd="0" presId="urn:microsoft.com/office/officeart/2005/8/layout/default#2"/>
    <dgm:cxn modelId="{A9C4F475-75A2-4930-9A3F-24A71CF50FF4}" type="presParOf" srcId="{8AA0D91F-793A-4F2A-8FCD-99D1FE0086A6}" destId="{CC76084F-01E4-4FC6-AA68-10F43226975A}" srcOrd="8" destOrd="0" presId="urn:microsoft.com/office/officeart/2005/8/layout/default#2"/>
    <dgm:cxn modelId="{B9A5CDEE-99D2-4C55-8764-F1F83DD79889}" type="presParOf" srcId="{8AA0D91F-793A-4F2A-8FCD-99D1FE0086A6}" destId="{16B7360F-9603-4C82-9C0C-C21F340A16D4}" srcOrd="9" destOrd="0" presId="urn:microsoft.com/office/officeart/2005/8/layout/default#2"/>
    <dgm:cxn modelId="{9C508426-D99F-4927-982D-979A92659B4D}" type="presParOf" srcId="{8AA0D91F-793A-4F2A-8FCD-99D1FE0086A6}" destId="{F73E5F30-BFC0-424D-B049-89D01087DE54}" srcOrd="10" destOrd="0" presId="urn:microsoft.com/office/officeart/2005/8/layout/default#2"/>
    <dgm:cxn modelId="{9F3495C9-11B5-4137-AD8C-E15064400474}" type="presParOf" srcId="{8AA0D91F-793A-4F2A-8FCD-99D1FE0086A6}" destId="{EFF99375-708C-4899-8E82-4853E294498E}" srcOrd="11" destOrd="0" presId="urn:microsoft.com/office/officeart/2005/8/layout/default#2"/>
    <dgm:cxn modelId="{BDD66981-2E06-4871-B083-4937FA1137C6}" type="presParOf" srcId="{8AA0D91F-793A-4F2A-8FCD-99D1FE0086A6}" destId="{E8C71706-64C3-479E-956A-376A288D34E3}" srcOrd="12" destOrd="0" presId="urn:microsoft.com/office/officeart/2005/8/layout/default#2"/>
    <dgm:cxn modelId="{E8B0E038-B559-4188-A9F2-A86DF6A5A2C7}" type="presParOf" srcId="{8AA0D91F-793A-4F2A-8FCD-99D1FE0086A6}" destId="{7441A6C7-6B21-4EE4-A249-556D8D3B6DDD}" srcOrd="13" destOrd="0" presId="urn:microsoft.com/office/officeart/2005/8/layout/default#2"/>
    <dgm:cxn modelId="{C09D42B6-6BA5-4A02-82AF-DFE309414E4E}" type="presParOf" srcId="{8AA0D91F-793A-4F2A-8FCD-99D1FE0086A6}" destId="{9112C213-71D9-4EB4-B0D4-F998BFDC2BA7}" srcOrd="1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5B5285CA-22F9-4022-8B79-BBFF9C899ED2}">
      <dsp:nvSpPr>
        <dsp:cNvPr id="0" name=""/>
        <dsp:cNvSpPr/>
      </dsp:nvSpPr>
      <dsp:spPr>
        <a:xfrm>
          <a:off x="215757" y="0"/>
          <a:ext cx="2513830" cy="185681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200" kern="1200" dirty="0" smtClean="0">
              <a:solidFill>
                <a:srgbClr val="0070C0"/>
              </a:solidFill>
            </a:rPr>
            <a:t>Обеспечение  качественными жилищно-коммунальными услугами населения Константиновского городского поселения – </a:t>
          </a:r>
          <a:r>
            <a:rPr lang="en-US" sz="1200" kern="1200" dirty="0" smtClean="0">
              <a:solidFill>
                <a:srgbClr val="0070C0"/>
              </a:solidFill>
            </a:rPr>
            <a:t>47682.2 </a:t>
          </a:r>
          <a:r>
            <a:rPr lang="ru-RU" sz="1200" kern="1200" dirty="0" smtClean="0">
              <a:solidFill>
                <a:srgbClr val="0070C0"/>
              </a:solidFill>
            </a:rPr>
            <a:t>тыс. руб. или  </a:t>
          </a:r>
          <a:r>
            <a:rPr lang="en-US" sz="1200" kern="1200" dirty="0" smtClean="0">
              <a:solidFill>
                <a:srgbClr val="0070C0"/>
              </a:solidFill>
            </a:rPr>
            <a:t>20.5</a:t>
          </a:r>
          <a:r>
            <a:rPr lang="ru-RU" sz="1200" kern="1200" dirty="0" smtClean="0">
              <a:solidFill>
                <a:srgbClr val="0070C0"/>
              </a:solidFill>
            </a:rPr>
            <a:t> % от всех расходов бюджета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chemeClr val="accent5">
                  <a:lumMod val="50000"/>
                </a:schemeClr>
              </a:solidFill>
            </a:rPr>
            <a:t> </a:t>
          </a:r>
          <a:endParaRPr lang="ru-RU" sz="1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215757" y="0"/>
        <a:ext cx="2513830" cy="1856814"/>
      </dsp:txXfrm>
    </dsp:sp>
    <dsp:sp modelId="{39CDB605-C903-442C-B6D6-0C0791DF7DF6}">
      <dsp:nvSpPr>
        <dsp:cNvPr id="0" name=""/>
        <dsp:cNvSpPr/>
      </dsp:nvSpPr>
      <dsp:spPr>
        <a:xfrm>
          <a:off x="3030042" y="0"/>
          <a:ext cx="1806175" cy="1836226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«Защита населения и территории от чрезвычайных ситуаций, обеспечение пожарной безопасности и безопасности людей на водных объектах» -  17</a:t>
          </a:r>
          <a:r>
            <a:rPr lang="en-US" sz="1200" kern="1200" dirty="0" smtClean="0">
              <a:solidFill>
                <a:srgbClr val="0070C0"/>
              </a:solidFill>
            </a:rPr>
            <a:t>43.40</a:t>
          </a:r>
          <a:r>
            <a:rPr lang="ru-RU" sz="1200" kern="1200" dirty="0" smtClean="0">
              <a:solidFill>
                <a:srgbClr val="0070C0"/>
              </a:solidFill>
            </a:rPr>
            <a:t> тыс. руб.-</a:t>
          </a:r>
          <a:r>
            <a:rPr lang="en-US" sz="1200" kern="1200" dirty="0" smtClean="0">
              <a:solidFill>
                <a:srgbClr val="0070C0"/>
              </a:solidFill>
            </a:rPr>
            <a:t>0.7</a:t>
          </a:r>
          <a:r>
            <a:rPr lang="ru-RU" sz="1200" kern="1200" dirty="0" smtClean="0">
              <a:solidFill>
                <a:srgbClr val="0070C0"/>
              </a:solidFill>
            </a:rPr>
            <a:t>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030042" y="0"/>
        <a:ext cx="1806175" cy="1836226"/>
      </dsp:txXfrm>
    </dsp:sp>
    <dsp:sp modelId="{67B91947-8B65-46CF-AB13-AC374E00958B}">
      <dsp:nvSpPr>
        <dsp:cNvPr id="0" name=""/>
        <dsp:cNvSpPr/>
      </dsp:nvSpPr>
      <dsp:spPr>
        <a:xfrm>
          <a:off x="5005718" y="321612"/>
          <a:ext cx="1633140" cy="103203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культуры в КГП»  - </a:t>
          </a:r>
          <a:r>
            <a:rPr lang="en-US" sz="1200" kern="1200" dirty="0" smtClean="0">
              <a:solidFill>
                <a:srgbClr val="0070C0"/>
              </a:solidFill>
            </a:rPr>
            <a:t>40867.9</a:t>
          </a:r>
          <a:r>
            <a:rPr lang="ru-RU" sz="1200" kern="1200" dirty="0" smtClean="0">
              <a:solidFill>
                <a:srgbClr val="0070C0"/>
              </a:solidFill>
            </a:rPr>
            <a:t> тыс. руб. или </a:t>
          </a:r>
          <a:r>
            <a:rPr lang="en-US" sz="1200" kern="1200" dirty="0" smtClean="0">
              <a:solidFill>
                <a:srgbClr val="0070C0"/>
              </a:solidFill>
            </a:rPr>
            <a:t>17.6</a:t>
          </a:r>
          <a:r>
            <a:rPr lang="ru-RU" sz="1200" kern="1200" dirty="0" smtClean="0">
              <a:solidFill>
                <a:srgbClr val="0070C0"/>
              </a:solidFill>
            </a:rPr>
            <a:t>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5005718" y="321612"/>
        <a:ext cx="1633140" cy="1032037"/>
      </dsp:txXfrm>
    </dsp:sp>
    <dsp:sp modelId="{D98DF390-3508-4A19-B6D0-D35F7B87B1AA}">
      <dsp:nvSpPr>
        <dsp:cNvPr id="0" name=""/>
        <dsp:cNvSpPr/>
      </dsp:nvSpPr>
      <dsp:spPr>
        <a:xfrm>
          <a:off x="6912766" y="100608"/>
          <a:ext cx="1658424" cy="138665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Обеспечение общественного порядка и профилактика правонарушений» -</a:t>
          </a:r>
          <a:r>
            <a:rPr lang="en-US" sz="1200" kern="1200" dirty="0" smtClean="0">
              <a:solidFill>
                <a:srgbClr val="0070C0"/>
              </a:solidFill>
            </a:rPr>
            <a:t>496</a:t>
          </a:r>
          <a:r>
            <a:rPr lang="ru-RU" sz="1200" kern="1200" dirty="0" smtClean="0">
              <a:solidFill>
                <a:srgbClr val="0070C0"/>
              </a:solidFill>
            </a:rPr>
            <a:t>,0 тыс.руб. или 0,</a:t>
          </a:r>
          <a:r>
            <a:rPr lang="en-US" sz="1200" kern="1200" dirty="0" smtClean="0">
              <a:solidFill>
                <a:srgbClr val="0070C0"/>
              </a:solidFill>
            </a:rPr>
            <a:t>5</a:t>
          </a:r>
          <a:r>
            <a:rPr lang="ru-RU" sz="1200" kern="1200" dirty="0" smtClean="0">
              <a:solidFill>
                <a:srgbClr val="0070C0"/>
              </a:solidFill>
            </a:rPr>
            <a:t>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912766" y="100608"/>
        <a:ext cx="1658424" cy="1386657"/>
      </dsp:txXfrm>
    </dsp:sp>
    <dsp:sp modelId="{D31C8855-BFE7-4B93-9003-14F5E6C44709}">
      <dsp:nvSpPr>
        <dsp:cNvPr id="0" name=""/>
        <dsp:cNvSpPr/>
      </dsp:nvSpPr>
      <dsp:spPr>
        <a:xfrm>
          <a:off x="216022" y="1972816"/>
          <a:ext cx="1477049" cy="1821922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"Управление и распоряжение муниципальным имуществом в муниципальном образовании «КГП« – 4 272,1 тыс.руб. или   1,8 %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216022" y="1972816"/>
        <a:ext cx="1477049" cy="1821922"/>
      </dsp:txXfrm>
    </dsp:sp>
    <dsp:sp modelId="{E8F11106-2E89-4F1F-A78B-FC5EEA6F09B5}">
      <dsp:nvSpPr>
        <dsp:cNvPr id="0" name=""/>
        <dsp:cNvSpPr/>
      </dsp:nvSpPr>
      <dsp:spPr>
        <a:xfrm>
          <a:off x="1872209" y="2044824"/>
          <a:ext cx="1490281" cy="1482041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«Благоустройство территории КГП » 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25 547,8 тыс.руб.  или 11,0 %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1872209" y="2044824"/>
        <a:ext cx="1490281" cy="1482041"/>
      </dsp:txXfrm>
    </dsp:sp>
    <dsp:sp modelId="{21649447-6748-45DA-83CA-A72A1E62CA50}">
      <dsp:nvSpPr>
        <dsp:cNvPr id="0" name=""/>
        <dsp:cNvSpPr/>
      </dsp:nvSpPr>
      <dsp:spPr>
        <a:xfrm>
          <a:off x="3528389" y="2044824"/>
          <a:ext cx="4039446" cy="112428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«Муниципальная политика»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 </a:t>
          </a:r>
          <a:r>
            <a:rPr lang="en-US" sz="1200" kern="1200" dirty="0" smtClean="0">
              <a:solidFill>
                <a:srgbClr val="0070C0"/>
              </a:solidFill>
            </a:rPr>
            <a:t>14294.6</a:t>
          </a:r>
          <a:r>
            <a:rPr lang="ru-RU" sz="1200" kern="1200" dirty="0" smtClean="0">
              <a:solidFill>
                <a:srgbClr val="0070C0"/>
              </a:solidFill>
            </a:rPr>
            <a:t> тыс.руб.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или </a:t>
          </a:r>
          <a:r>
            <a:rPr lang="en-US" sz="1200" kern="1200" dirty="0" smtClean="0">
              <a:solidFill>
                <a:srgbClr val="0070C0"/>
              </a:solidFill>
            </a:rPr>
            <a:t>6</a:t>
          </a:r>
          <a:r>
            <a:rPr lang="ru-RU" sz="1200" kern="1200" dirty="0" smtClean="0">
              <a:solidFill>
                <a:srgbClr val="0070C0"/>
              </a:solidFill>
            </a:rPr>
            <a:t>,</a:t>
          </a:r>
          <a:r>
            <a:rPr lang="en-US" sz="1200" kern="1200" dirty="0" smtClean="0">
              <a:solidFill>
                <a:srgbClr val="0070C0"/>
              </a:solidFill>
            </a:rPr>
            <a:t>1</a:t>
          </a:r>
          <a:r>
            <a:rPr lang="ru-RU" sz="1200" kern="1200" dirty="0" smtClean="0">
              <a:solidFill>
                <a:srgbClr val="0070C0"/>
              </a:solidFill>
            </a:rPr>
            <a:t> % от всех расходов бюджета  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3528389" y="2044824"/>
        <a:ext cx="4039446" cy="1124287"/>
      </dsp:txXfrm>
    </dsp:sp>
    <dsp:sp modelId="{66ED95A4-D8E9-40A4-AD97-F07F44B6B7DB}">
      <dsp:nvSpPr>
        <dsp:cNvPr id="0" name=""/>
        <dsp:cNvSpPr/>
      </dsp:nvSpPr>
      <dsp:spPr>
        <a:xfrm>
          <a:off x="0" y="3826479"/>
          <a:ext cx="2197496" cy="109866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solidFill>
                <a:srgbClr val="0070C0"/>
              </a:solidFill>
            </a:rPr>
            <a:t>Развитие субъектов  малого и среднего предпринимательства в Константиновском городском поселении – 59,8 тыс.руб. или 0,03 % от всех расходов бюджета</a:t>
          </a:r>
          <a:endParaRPr lang="ru-RU" sz="1000" kern="1200" dirty="0">
            <a:solidFill>
              <a:srgbClr val="0070C0"/>
            </a:solidFill>
          </a:endParaRPr>
        </a:p>
      </dsp:txBody>
      <dsp:txXfrm>
        <a:off x="0" y="3826479"/>
        <a:ext cx="2197496" cy="1098664"/>
      </dsp:txXfrm>
    </dsp:sp>
    <dsp:sp modelId="{DDDB9390-A6F1-41F0-9332-3C5F66B64AB6}">
      <dsp:nvSpPr>
        <dsp:cNvPr id="0" name=""/>
        <dsp:cNvSpPr/>
      </dsp:nvSpPr>
      <dsp:spPr>
        <a:xfrm>
          <a:off x="2232246" y="3826479"/>
          <a:ext cx="2197496" cy="1098664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Формирование современной городской среды на территории Константиновского городского </a:t>
          </a:r>
          <a:r>
            <a:rPr lang="ru-RU" sz="1200" kern="1200" dirty="0" err="1" smtClean="0">
              <a:solidFill>
                <a:srgbClr val="0070C0"/>
              </a:solidFill>
            </a:rPr>
            <a:t>поселения___</a:t>
          </a:r>
          <a:r>
            <a:rPr lang="ru-RU" sz="1200" kern="1200" dirty="0" smtClean="0">
              <a:solidFill>
                <a:srgbClr val="0070C0"/>
              </a:solidFill>
            </a:rPr>
            <a:t> тыс.руб. или 0,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2232246" y="3826479"/>
        <a:ext cx="2197496" cy="1098664"/>
      </dsp:txXfrm>
    </dsp:sp>
    <dsp:sp modelId="{46FD6BB7-6D9C-4928-BB52-82CC338FED49}">
      <dsp:nvSpPr>
        <dsp:cNvPr id="0" name=""/>
        <dsp:cNvSpPr/>
      </dsp:nvSpPr>
      <dsp:spPr>
        <a:xfrm>
          <a:off x="4608514" y="3845022"/>
          <a:ext cx="1633140" cy="103203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транспортной системы»  - 96102,1 тыс. руб. или 4</a:t>
          </a:r>
          <a:r>
            <a:rPr lang="en-US" sz="1200" kern="1200" dirty="0" smtClean="0">
              <a:solidFill>
                <a:srgbClr val="0070C0"/>
              </a:solidFill>
            </a:rPr>
            <a:t>1.</a:t>
          </a:r>
          <a:r>
            <a:rPr lang="ru-RU" sz="1200" kern="1200" dirty="0" smtClean="0">
              <a:solidFill>
                <a:srgbClr val="0070C0"/>
              </a:solidFill>
            </a:rPr>
            <a:t>3 %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4608514" y="3845022"/>
        <a:ext cx="1633140" cy="1032037"/>
      </dsp:txXfrm>
    </dsp:sp>
    <dsp:sp modelId="{5BD5CB39-81E8-489D-8BD5-77804A8D774E}">
      <dsp:nvSpPr>
        <dsp:cNvPr id="0" name=""/>
        <dsp:cNvSpPr/>
      </dsp:nvSpPr>
      <dsp:spPr>
        <a:xfrm>
          <a:off x="6480720" y="3845022"/>
          <a:ext cx="1633140" cy="1032037"/>
        </a:xfrm>
        <a:prstGeom prst="rect">
          <a:avLst/>
        </a:prstGeom>
        <a:solidFill>
          <a:schemeClr val="accent4">
            <a:lumMod val="20000"/>
            <a:lumOff val="8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solidFill>
                <a:srgbClr val="0070C0"/>
              </a:solidFill>
            </a:rPr>
            <a:t>«Развитие физической культуры и спорта»  - 382,1 тыс. руб. или 0,2 % от всех расходов бюджета</a:t>
          </a:r>
          <a:endParaRPr lang="ru-RU" sz="1200" kern="1200" dirty="0">
            <a:solidFill>
              <a:srgbClr val="0070C0"/>
            </a:solidFill>
          </a:endParaRPr>
        </a:p>
      </dsp:txBody>
      <dsp:txXfrm>
        <a:off x="6480720" y="3845022"/>
        <a:ext cx="1633140" cy="1032037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E85AD4F-E5DC-45A4-B0FB-DEEFC1F3D74C}">
      <dsp:nvSpPr>
        <dsp:cNvPr id="0" name=""/>
        <dsp:cNvSpPr/>
      </dsp:nvSpPr>
      <dsp:spPr>
        <a:xfrm>
          <a:off x="3034670" y="100604"/>
          <a:ext cx="2262336" cy="1357401"/>
        </a:xfrm>
        <a:prstGeom prst="rect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Национальная безопасность и правоохранительная деятельность -1700,0 т.р. или 0,7% от общего объема расходов </a:t>
          </a:r>
          <a:endParaRPr lang="ru-RU" sz="1400" kern="1200" dirty="0"/>
        </a:p>
      </dsp:txBody>
      <dsp:txXfrm>
        <a:off x="3034670" y="100604"/>
        <a:ext cx="2262336" cy="1357401"/>
      </dsp:txXfrm>
    </dsp:sp>
    <dsp:sp modelId="{EF7CB9CB-D392-4EF0-B486-FCA82C3E8A01}">
      <dsp:nvSpPr>
        <dsp:cNvPr id="0" name=""/>
        <dsp:cNvSpPr/>
      </dsp:nvSpPr>
      <dsp:spPr>
        <a:xfrm>
          <a:off x="442394" y="100604"/>
          <a:ext cx="2262336" cy="1357401"/>
        </a:xfrm>
        <a:prstGeom prst="rect">
          <a:avLst/>
        </a:prstGeom>
        <a:gradFill flip="none" rotWithShape="1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Жилищно-коммунальное хозяйство  - 74 314,1 т.р. или 31,9% от общего объема расходов</a:t>
          </a:r>
          <a:endParaRPr lang="ru-RU" sz="1600" kern="1200" dirty="0"/>
        </a:p>
      </dsp:txBody>
      <dsp:txXfrm>
        <a:off x="442394" y="100604"/>
        <a:ext cx="2262336" cy="1357401"/>
      </dsp:txXfrm>
    </dsp:sp>
    <dsp:sp modelId="{E46E722E-FD56-45CB-9CE3-2FBCFB80C6C6}">
      <dsp:nvSpPr>
        <dsp:cNvPr id="0" name=""/>
        <dsp:cNvSpPr/>
      </dsp:nvSpPr>
      <dsp:spPr>
        <a:xfrm>
          <a:off x="5554958" y="1612776"/>
          <a:ext cx="2262336" cy="1357401"/>
        </a:xfrm>
        <a:prstGeom prst="rect">
          <a:avLst/>
        </a:prstGeom>
        <a:solidFill>
          <a:srgbClr val="00B0F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Культура, кинематография –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41 057,9 т.р. или 17,6%  от общего объема расходов</a:t>
          </a:r>
          <a:endParaRPr lang="ru-RU" sz="1600" kern="1200" dirty="0"/>
        </a:p>
      </dsp:txBody>
      <dsp:txXfrm>
        <a:off x="5554958" y="1612776"/>
        <a:ext cx="2262336" cy="1357401"/>
      </dsp:txXfrm>
    </dsp:sp>
    <dsp:sp modelId="{8EBDBDCD-CBA1-4DEB-9F2A-81A5DD04FC7D}">
      <dsp:nvSpPr>
        <dsp:cNvPr id="0" name=""/>
        <dsp:cNvSpPr/>
      </dsp:nvSpPr>
      <dsp:spPr>
        <a:xfrm>
          <a:off x="1666522" y="3124945"/>
          <a:ext cx="2262336" cy="1357401"/>
        </a:xfrm>
        <a:prstGeom prst="rect">
          <a:avLst/>
        </a:prstGeom>
        <a:solidFill>
          <a:schemeClr val="accent5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Социальная политика – 68,3 т.р. или 0,03% от общего объема расходов </a:t>
          </a:r>
          <a:endParaRPr lang="ru-RU" sz="1600" kern="1200" dirty="0"/>
        </a:p>
      </dsp:txBody>
      <dsp:txXfrm>
        <a:off x="1666522" y="3124945"/>
        <a:ext cx="2262336" cy="1357401"/>
      </dsp:txXfrm>
    </dsp:sp>
    <dsp:sp modelId="{CC76084F-01E4-4FC6-AA68-10F43226975A}">
      <dsp:nvSpPr>
        <dsp:cNvPr id="0" name=""/>
        <dsp:cNvSpPr/>
      </dsp:nvSpPr>
      <dsp:spPr>
        <a:xfrm>
          <a:off x="4258820" y="3124945"/>
          <a:ext cx="2262336" cy="1357401"/>
        </a:xfrm>
        <a:prstGeom prst="rect">
          <a:avLst/>
        </a:prstGeom>
        <a:solidFill>
          <a:schemeClr val="tx2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– 117,8 т.р. или 0,05% от общего объема расходов </a:t>
          </a:r>
          <a:endParaRPr lang="ru-RU" sz="1600" kern="1200" dirty="0"/>
        </a:p>
      </dsp:txBody>
      <dsp:txXfrm>
        <a:off x="4258820" y="3124945"/>
        <a:ext cx="2262336" cy="1357401"/>
      </dsp:txXfrm>
    </dsp:sp>
    <dsp:sp modelId="{F73E5F30-BFC0-424D-B049-89D01087DE54}">
      <dsp:nvSpPr>
        <dsp:cNvPr id="0" name=""/>
        <dsp:cNvSpPr/>
      </dsp:nvSpPr>
      <dsp:spPr>
        <a:xfrm>
          <a:off x="5554958" y="100613"/>
          <a:ext cx="2262336" cy="1357401"/>
        </a:xfrm>
        <a:prstGeom prst="rect">
          <a:avLst/>
        </a:prstGeom>
        <a:solidFill>
          <a:schemeClr val="accent6">
            <a:lumMod val="7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Национальная экономика - 98 469,8 т.р. или 42,9% от общего объема расходов</a:t>
          </a:r>
          <a:endParaRPr lang="ru-RU" sz="1600" kern="1200" dirty="0"/>
        </a:p>
      </dsp:txBody>
      <dsp:txXfrm>
        <a:off x="5554958" y="100613"/>
        <a:ext cx="2262336" cy="1357401"/>
      </dsp:txXfrm>
    </dsp:sp>
    <dsp:sp modelId="{E8C71706-64C3-479E-956A-376A288D34E3}">
      <dsp:nvSpPr>
        <dsp:cNvPr id="0" name=""/>
        <dsp:cNvSpPr/>
      </dsp:nvSpPr>
      <dsp:spPr>
        <a:xfrm>
          <a:off x="442394" y="1612781"/>
          <a:ext cx="2262336" cy="1357401"/>
        </a:xfrm>
        <a:prstGeom prst="rect">
          <a:avLst/>
        </a:prstGeom>
        <a:solidFill>
          <a:schemeClr val="accent2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Общегосударственные вопросы -16 666,3 т.р. или 7,2% от общего объема расходов</a:t>
          </a:r>
          <a:endParaRPr lang="ru-RU" sz="1600" kern="1200" dirty="0"/>
        </a:p>
      </dsp:txBody>
      <dsp:txXfrm>
        <a:off x="442394" y="1612781"/>
        <a:ext cx="2262336" cy="1357401"/>
      </dsp:txXfrm>
    </dsp:sp>
    <dsp:sp modelId="{9112C213-71D9-4EB4-B0D4-F998BFDC2BA7}">
      <dsp:nvSpPr>
        <dsp:cNvPr id="0" name=""/>
        <dsp:cNvSpPr/>
      </dsp:nvSpPr>
      <dsp:spPr>
        <a:xfrm>
          <a:off x="3034670" y="1612781"/>
          <a:ext cx="2262336" cy="1357401"/>
        </a:xfrm>
        <a:prstGeom prst="rect">
          <a:avLst/>
        </a:prstGeom>
        <a:solidFill>
          <a:schemeClr val="tx2">
            <a:lumMod val="40000"/>
            <a:lumOff val="6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Физическая культура и спорт – 382,1 т.р. или 0,2% от общего объема расходов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/>
        </a:p>
      </dsp:txBody>
      <dsp:txXfrm>
        <a:off x="3034670" y="1612781"/>
        <a:ext cx="2262336" cy="135740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0.77428</cdr:x>
      <cdr:y>0.70433</cdr:y>
    </cdr:from>
    <cdr:to>
      <cdr:x>0.95302</cdr:x>
      <cdr:y>0.81416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862464" y="3694286"/>
          <a:ext cx="1584176" cy="5760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2000" dirty="0" smtClean="0">
              <a:solidFill>
                <a:srgbClr val="FFC000"/>
              </a:solidFill>
            </a:rPr>
            <a:t>тыс.руб.</a:t>
          </a:r>
          <a:endParaRPr lang="ru-RU" sz="2000" dirty="0">
            <a:solidFill>
              <a:srgbClr val="FFC000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E0C219-D7F9-4876-9CB2-BADC42771A07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630B87B2-AE33-4D48-8D68-30AB92DBD8D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C2F9BD-6856-479F-984C-927F56D2A75A}" type="slidenum">
              <a:rPr lang="ru-RU" altLang="ru-RU" smtClean="0"/>
              <a:pPr/>
              <a:t>19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  <a:p>
            <a:endParaRPr lang="ru-RU" altLang="ru-RU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864B08-B722-4064-A5C3-0DA447161D30}" type="slidenum">
              <a:rPr lang="ru-RU" altLang="ru-RU" smtClean="0"/>
              <a:pPr/>
              <a:t>20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F055B75-70DB-4CEA-9361-93833B6FBA81}" type="slidenum">
              <a:rPr lang="ru-RU" altLang="ru-RU" smtClean="0"/>
              <a:pPr/>
              <a:t>21</a:t>
            </a:fld>
            <a:endParaRPr lang="ru-RU" alt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D5475A2-3699-4BA6-94EC-C8667669ED69}" type="slidenum">
              <a:rPr lang="ru-RU" altLang="ru-RU" smtClean="0"/>
              <a:pPr/>
              <a:t>24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AFD8AA-611E-4547-B307-515A2817A6D4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A25C12-9D37-4D0F-8EB3-A7AD01FD627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64D693-77A1-4167-8F22-BA1D999D48A7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BCC1BE-3011-46B9-A001-09C37BEBF9C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E1ACBA-EEA6-4D7F-9A22-67CFF7705B0F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D3222A-1365-4BF4-90B6-7E7D1B79D2A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E3F62-0A3E-449B-97EE-9BB9832A54B9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80A273-5E58-45B1-8723-A8DB814281E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CF4B40-5947-4F81-9BA0-04213739AAF1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3D2667-B843-450B-A6D0-1625037B3C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6392F-B9C9-41EA-9DD1-620F5DFB20B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CEDA07-65D9-4E19-9B8C-A806E7BAA4B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37B34-FE32-477A-9C45-978621A06DBA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DACDC-18B8-4C98-8D0D-9952C55D7A6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E2843C-7F57-4BAB-9FA3-76E1A28D8D18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79963-BA8F-44F2-ACF5-275A6BC487A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F860B2-E9C3-4C45-BEF3-C216DB7C33E2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E302FA-288B-43C1-A8BC-1905137B5D6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CC03A1-5A03-4F45-83C3-CE313F0766DC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6E876-C82D-4314-B529-9A7A9AD182F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8E75F4-B0A9-4660-9C0F-6D4CC79DA854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A92B1D-03C5-4CD3-A7AB-C41D4657E48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26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FAD376D8-7C78-490F-9362-620B5F7E66FE}" type="datetimeFigureOut">
              <a:rPr lang="ru-RU"/>
              <a:pPr>
                <a:defRPr/>
              </a:pPr>
              <a:t>29.01.2020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507B3091-9E5C-46AA-8D39-3099693354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9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7.png"/><Relationship Id="rId7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798513" y="4508500"/>
            <a:ext cx="7324725" cy="193899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для граждан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Константиновского городского поселения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Константиновского района</a:t>
            </a:r>
          </a:p>
          <a:p>
            <a:pPr algn="ctr" eaLnBrk="1" hangingPunct="1"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2020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и на плановый период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2021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Доходы</a:t>
            </a: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 </a:t>
            </a:r>
            <a:r>
              <a:rPr lang="ru-RU" i="1" dirty="0" smtClean="0">
                <a:solidFill>
                  <a:schemeClr val="accent4">
                    <a:lumMod val="75000"/>
                  </a:schemeClr>
                </a:solidFill>
                <a:latin typeface="Arial Black" pitchFamily="34" charset="0"/>
              </a:rPr>
              <a:t>бюджета</a:t>
            </a:r>
            <a:endParaRPr lang="ru-RU" i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048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2988"/>
          </a:xfrm>
        </p:spPr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объединение 3"/>
          <p:cNvSpPr/>
          <p:nvPr/>
        </p:nvSpPr>
        <p:spPr>
          <a:xfrm>
            <a:off x="1187624" y="1648686"/>
            <a:ext cx="6552728" cy="1713942"/>
          </a:xfrm>
          <a:prstGeom prst="flowChartMerg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Доходы бюджета - это поступающие в бюджет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714375" y="3429000"/>
            <a:ext cx="1857375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i="1" dirty="0">
                <a:solidFill>
                  <a:schemeClr val="accent5">
                    <a:lumMod val="75000"/>
                  </a:schemeClr>
                </a:solidFill>
              </a:rPr>
              <a:t>Налоговые доходы –поступления от уплаты федеральных, региональных и местных налогов</a:t>
            </a: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341947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Неналоговые доходы-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rgbClr val="FF0000"/>
                </a:solidFill>
              </a:rPr>
              <a:t> поступления от использования имущества,      штрафы, иные неналоговые поступления</a:t>
            </a: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143625" y="3429000"/>
            <a:ext cx="2000250" cy="2786063"/>
          </a:xfrm>
          <a:prstGeom prst="flowChartAlternateProcess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Безвозмездные поступления-</a:t>
            </a:r>
          </a:p>
          <a:p>
            <a:pPr algn="ctr" eaLnBrk="1" hangingPunct="1">
              <a:defRPr/>
            </a:pPr>
            <a:r>
              <a:rPr lang="ru-RU" b="1" dirty="0">
                <a:solidFill>
                  <a:schemeClr val="accent4"/>
                </a:solidFill>
              </a:rPr>
              <a:t>поступления из других бюджетов бюджетной системы Российской Федерации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sz="3200" b="1" dirty="0" smtClean="0">
                <a:solidFill>
                  <a:schemeClr val="accent1">
                    <a:tint val="88000"/>
                    <a:satMod val="150000"/>
                  </a:schemeClr>
                </a:solidFill>
              </a:rPr>
              <a:t>Динамика собственных доходов бюджета Константиновского городского поселения Константиновского района</a:t>
            </a:r>
            <a:endParaRPr lang="ru-RU" sz="3200" dirty="0"/>
          </a:p>
        </p:txBody>
      </p:sp>
      <p:graphicFrame>
        <p:nvGraphicFramePr>
          <p:cNvPr id="4" name="Объект 3"/>
          <p:cNvGraphicFramePr>
            <a:graphicFrameLocks noGrp="1" noChangeAspect="1"/>
          </p:cNvGraphicFramePr>
          <p:nvPr>
            <p:ph idx="1"/>
          </p:nvPr>
        </p:nvGraphicFramePr>
        <p:xfrm>
          <a:off x="323850" y="1773238"/>
          <a:ext cx="8496300" cy="46085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доходы физических лиц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323850" y="1557338"/>
          <a:ext cx="8459788" cy="4652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avangard.bankgid.com/img/reliz_picture/56/reliz_1379_or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8388350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ru-RU" altLang="ru-RU" sz="2600" b="1" dirty="0" smtClean="0">
                <a:solidFill>
                  <a:schemeClr val="tx2">
                    <a:lumMod val="75000"/>
                  </a:schemeClr>
                </a:solidFill>
              </a:rPr>
              <a:t>Динамика поступлений в бюджет Константиновского городского поселения Константиновского района налога на имущество физических лиц</a:t>
            </a:r>
            <a:endParaRPr lang="ru-RU" altLang="ru-RU" sz="2600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5" name="Содержимое 3"/>
          <p:cNvGraphicFramePr>
            <a:graphicFrameLocks noGrp="1"/>
          </p:cNvGraphicFramePr>
          <p:nvPr>
            <p:ph idx="1"/>
          </p:nvPr>
        </p:nvGraphicFramePr>
        <p:xfrm>
          <a:off x="525463" y="1736725"/>
          <a:ext cx="8128000" cy="44243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Заголовок 1"/>
          <p:cNvSpPr>
            <a:spLocks noGrp="1"/>
          </p:cNvSpPr>
          <p:nvPr>
            <p:ph type="title"/>
          </p:nvPr>
        </p:nvSpPr>
        <p:spPr>
          <a:xfrm>
            <a:off x="642938" y="4643438"/>
            <a:ext cx="8043862" cy="1785937"/>
          </a:xfrm>
          <a:solidFill>
            <a:schemeClr val="bg2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Безвозмездные</a:t>
            </a:r>
            <a:r>
              <a:rPr lang="ru-RU" sz="40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поступления из областного бюджета и бюджета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519113" y="455613"/>
          <a:ext cx="8118475" cy="4027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1000">
    <p:dissolv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Расходы бюджета</a:t>
            </a:r>
            <a:endParaRPr lang="ru-RU" dirty="0"/>
          </a:p>
        </p:txBody>
      </p:sp>
      <p:sp>
        <p:nvSpPr>
          <p:cNvPr id="21507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4" name="Блок-схема: перфолента 3"/>
          <p:cNvSpPr/>
          <p:nvPr/>
        </p:nvSpPr>
        <p:spPr>
          <a:xfrm>
            <a:off x="928688" y="1571625"/>
            <a:ext cx="7143750" cy="1162050"/>
          </a:xfrm>
          <a:prstGeom prst="flowChartPunchedTape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>
                <a:latin typeface="Arial Black" pitchFamily="34" charset="0"/>
              </a:rPr>
              <a:t>Расходы бюджета- выплачиваемые из бюджета денежные средства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3429000" y="3000375"/>
            <a:ext cx="2214563" cy="1214438"/>
          </a:xfrm>
          <a:prstGeom prst="flowChartAlternateProcess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РАСХОДЫ БЮДЖЕТА </a:t>
            </a:r>
            <a:r>
              <a:rPr lang="ru-RU" dirty="0"/>
              <a:t>распределены по:</a:t>
            </a:r>
          </a:p>
        </p:txBody>
      </p:sp>
      <p:sp>
        <p:nvSpPr>
          <p:cNvPr id="7" name="Блок-схема: подготовка 6"/>
          <p:cNvSpPr/>
          <p:nvPr/>
        </p:nvSpPr>
        <p:spPr>
          <a:xfrm>
            <a:off x="1214438" y="4286250"/>
            <a:ext cx="2428875" cy="1643063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8 разделам бюджетной классификации</a:t>
            </a:r>
          </a:p>
        </p:txBody>
      </p:sp>
      <p:sp>
        <p:nvSpPr>
          <p:cNvPr id="8" name="Блок-схема: подготовка 7"/>
          <p:cNvSpPr/>
          <p:nvPr/>
        </p:nvSpPr>
        <p:spPr>
          <a:xfrm>
            <a:off x="5357813" y="4214813"/>
            <a:ext cx="2428875" cy="1714500"/>
          </a:xfrm>
          <a:prstGeom prst="flowChartPreparation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 smtClean="0"/>
              <a:t>11</a:t>
            </a:r>
            <a:endParaRPr lang="ru-RU" dirty="0"/>
          </a:p>
          <a:p>
            <a:pPr algn="ctr" eaLnBrk="1" hangingPunct="1">
              <a:defRPr/>
            </a:pPr>
            <a:r>
              <a:rPr lang="ru-RU" dirty="0"/>
              <a:t>муниципальным программам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dirty="0" smtClean="0"/>
              <a:t>Динамика расходов бюджета Константиновского городского поселения Константиновского района</a:t>
            </a: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916832"/>
          <a:ext cx="8807450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Муниципальные программы Константиновского городского поселения </a:t>
            </a:r>
            <a:r>
              <a:rPr lang="ru-RU" sz="3200" i="1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на  2020 </a:t>
            </a:r>
            <a:r>
              <a:rPr lang="ru-RU" sz="32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год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251520" y="1600200"/>
          <a:ext cx="8784976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 advClick="0" advTm="1000">
    <p:split orient="vert"/>
    <p:sndAc>
      <p:stSnd>
        <p:snd r:embed="rId2" name="drumroll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>
          <a:xfrm>
            <a:off x="500063" y="142875"/>
            <a:ext cx="8143875" cy="1643063"/>
          </a:xfrm>
          <a:solidFill>
            <a:schemeClr val="accent5">
              <a:lumMod val="20000"/>
              <a:lumOff val="80000"/>
            </a:schemeClr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расходов бюджета Константиновского городского поселения Константиновского района в 2020 году по разделам (Всего расходов </a:t>
            </a:r>
            <a:b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accent1">
                    <a:tint val="88000"/>
                    <a:satMod val="1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232 776,9тыс.руб.)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67544" y="1916832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Рисунок 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1450"/>
            <a:ext cx="9150350" cy="702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Прямоугольник 5"/>
          <p:cNvSpPr>
            <a:spLocks noChangeArrowheads="1"/>
          </p:cNvSpPr>
          <p:nvPr/>
        </p:nvSpPr>
        <p:spPr bwMode="auto">
          <a:xfrm>
            <a:off x="620713" y="2133600"/>
            <a:ext cx="7850187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Расходы на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жилищно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</a:t>
            </a:r>
          </a:p>
          <a:p>
            <a:pPr algn="ctr" eaLnBrk="1" hangingPunct="1"/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коммунальное хозяйство на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2020 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b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составляют –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74 314,1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eaLnBrk="1" hangingPunct="1"/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2021 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– 52 585,5 </a:t>
            </a:r>
            <a:r>
              <a:rPr lang="ru-RU" altLang="ru-RU" sz="3600" b="1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,</a:t>
            </a:r>
          </a:p>
          <a:p>
            <a:pPr algn="ctr" eaLnBrk="1" hangingPunct="1"/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2022 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год – </a:t>
            </a:r>
            <a:r>
              <a:rPr lang="ru-RU" altLang="ru-RU" sz="36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52 155,8 </a:t>
            </a:r>
            <a:r>
              <a:rPr lang="ru-RU" altLang="ru-RU" sz="3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тыс.руб.</a:t>
            </a:r>
          </a:p>
          <a:p>
            <a:pPr eaLnBrk="1" hangingPunct="1"/>
            <a:endParaRPr lang="en-US" altLang="ru-RU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1996" y="404664"/>
            <a:ext cx="8748000" cy="156966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Жилищно-коммунальное</a:t>
            </a:r>
          </a:p>
          <a:p>
            <a:pPr algn="ctr">
              <a:defRPr/>
            </a:pPr>
            <a:r>
              <a:rPr lang="ru-RU" altLang="ru-RU" sz="4800" b="1" i="1" u="sng" spc="200" dirty="0">
                <a:ln w="29210">
                  <a:solidFill>
                    <a:schemeClr val="bg1"/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хозяйство </a:t>
            </a:r>
            <a:endParaRPr lang="ru-RU" sz="4800" b="1" u="sng" spc="200" dirty="0">
              <a:ln w="29210">
                <a:solidFill>
                  <a:schemeClr val="bg1"/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63500">
                  <a:schemeClr val="accent3">
                    <a:satMod val="175000"/>
                    <a:alpha val="40000"/>
                  </a:schemeClr>
                </a:glow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Рисунок 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3825"/>
            <a:ext cx="9144000" cy="661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683569" y="3879388"/>
            <a:ext cx="3888432" cy="28334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graphicFrame>
        <p:nvGraphicFramePr>
          <p:cNvPr id="7" name="Содержимое 6"/>
          <p:cNvGraphicFramePr>
            <a:graphicFrameLocks noGrp="1"/>
          </p:cNvGraphicFramePr>
          <p:nvPr>
            <p:ph sz="half" idx="1"/>
          </p:nvPr>
        </p:nvGraphicFramePr>
        <p:xfrm>
          <a:off x="1116013" y="1628775"/>
          <a:ext cx="3028950" cy="1559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9650"/>
                <a:gridCol w="1009650"/>
                <a:gridCol w="1009650"/>
              </a:tblGrid>
              <a:tr h="118825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</a:t>
                      </a:r>
                    </a:p>
                    <a:p>
                      <a:pPr algn="ctr"/>
                      <a:r>
                        <a:rPr lang="ru-RU" sz="1800" dirty="0" smtClean="0"/>
                        <a:t>ГОД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2021 ГОД 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2022 ГОД ПЛАН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  <a:tr h="37067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13272,9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39401,7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38629,5</a:t>
                      </a:r>
                      <a:endParaRPr lang="ru-RU" sz="1800" dirty="0"/>
                    </a:p>
                  </a:txBody>
                  <a:tcPr marL="87616" marR="87616" marT="45700" marB="45700"/>
                </a:tc>
              </a:tr>
            </a:tbl>
          </a:graphicData>
        </a:graphic>
      </p:graphicFrame>
      <p:sp>
        <p:nvSpPr>
          <p:cNvPr id="25617" name="Содержимое 9"/>
          <p:cNvSpPr>
            <a:spLocks noGrp="1"/>
          </p:cNvSpPr>
          <p:nvPr>
            <p:ph sz="half" idx="2"/>
          </p:nvPr>
        </p:nvSpPr>
        <p:spPr>
          <a:xfrm>
            <a:off x="4864100" y="3995738"/>
            <a:ext cx="3455988" cy="2554287"/>
          </a:xfrm>
        </p:spPr>
        <p:txBody>
          <a:bodyPr/>
          <a:lstStyle/>
          <a:p>
            <a:pPr algn="ctr" eaLnBrk="1" hangingPunct="1"/>
            <a:r>
              <a:rPr lang="ru-RU" altLang="ru-RU" sz="1800" b="1" i="1" u="sng" smtClean="0"/>
              <a:t>В ТОМ ЧИСЛЕ УЛИЧНОЕ ОСВЕЩЕНИЕ </a:t>
            </a:r>
          </a:p>
          <a:p>
            <a:pPr eaLnBrk="1" hangingPunct="1"/>
            <a:endParaRPr lang="ru-RU" altLang="ru-RU" sz="1800" b="1" i="1" u="sng" smtClean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5219700" y="4724400"/>
          <a:ext cx="3108324" cy="15859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6108"/>
                <a:gridCol w="1036108"/>
                <a:gridCol w="1036108"/>
              </a:tblGrid>
              <a:tr h="1219852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2020</a:t>
                      </a:r>
                    </a:p>
                    <a:p>
                      <a:pPr algn="ctr"/>
                      <a:r>
                        <a:rPr lang="ru-RU" sz="1800" dirty="0" smtClean="0"/>
                        <a:t>ГОД ФАКТ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2021 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2022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/>
                        <a:t>ГОД  ПЛАН</a:t>
                      </a:r>
                    </a:p>
                    <a:p>
                      <a:pPr algn="ctr"/>
                      <a:endParaRPr lang="ru-RU" sz="1800" dirty="0"/>
                    </a:p>
                  </a:txBody>
                  <a:tcPr marL="91463" marR="91463" marT="45738" marB="45738"/>
                </a:tc>
              </a:tr>
              <a:tr h="366061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6590,0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6590,0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6590,0</a:t>
                      </a:r>
                      <a:endParaRPr lang="ru-RU" sz="1800" dirty="0"/>
                    </a:p>
                  </a:txBody>
                  <a:tcPr marL="91463" marR="91463" marT="45738" marB="45738"/>
                </a:tc>
              </a:tr>
            </a:tbl>
          </a:graphicData>
        </a:graphic>
      </p:graphicFrame>
      <p:pic>
        <p:nvPicPr>
          <p:cNvPr id="22560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rcRect/>
          <a:stretch>
            <a:fillRect/>
          </a:stretch>
        </p:blipFill>
        <p:spPr bwMode="auto">
          <a:xfrm>
            <a:off x="4572001" y="896459"/>
            <a:ext cx="3968875" cy="297665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/>
            <a:ext uri="{91240B29-F687-4F45-9708-019B960494DF}"/>
          </a:extLst>
        </p:spPr>
      </p:pic>
      <p:sp>
        <p:nvSpPr>
          <p:cNvPr id="2" name="Прямоугольник 1"/>
          <p:cNvSpPr/>
          <p:nvPr/>
        </p:nvSpPr>
        <p:spPr>
          <a:xfrm>
            <a:off x="1980" y="188640"/>
            <a:ext cx="8962507" cy="70788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БЛАГОУСТРОЙСТВО (ТЫС.РУБ)</a:t>
            </a:r>
            <a:endParaRPr lang="ru-RU" sz="4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randomBar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Содержимое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868144" y="1340768"/>
            <a:ext cx="3045265" cy="2283950"/>
          </a:xfrm>
          <a:ln w="190500" cap="sq">
            <a:solidFill>
              <a:srgbClr val="C8C6BD"/>
            </a:solidFill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7173" name="Рисунок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/>
            </a:extLst>
          </a:blip>
          <a:srcRect l="14384" r="41077" b="43772"/>
          <a:stretch/>
        </p:blipFill>
        <p:spPr bwMode="auto">
          <a:xfrm>
            <a:off x="5868144" y="3850856"/>
            <a:ext cx="3045265" cy="216023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/>
          </a:extLst>
        </p:spPr>
      </p:pic>
      <p:graphicFrame>
        <p:nvGraphicFramePr>
          <p:cNvPr id="6" name="Диаграмма 8"/>
          <p:cNvGraphicFramePr>
            <a:graphicFrameLocks/>
          </p:cNvGraphicFramePr>
          <p:nvPr/>
        </p:nvGraphicFramePr>
        <p:xfrm>
          <a:off x="158750" y="1819275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188640"/>
            <a:ext cx="9064491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48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Ремонт дорог и тротуаров</a:t>
            </a:r>
            <a:endParaRPr lang="ru-RU" sz="4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Содержимое 7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graphicFrame>
        <p:nvGraphicFramePr>
          <p:cNvPr id="5" name="Диаграмма 5"/>
          <p:cNvGraphicFramePr>
            <a:graphicFrameLocks/>
          </p:cNvGraphicFramePr>
          <p:nvPr/>
        </p:nvGraphicFramePr>
        <p:xfrm>
          <a:off x="-180528" y="661988"/>
          <a:ext cx="8647113" cy="6196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331640" y="21265"/>
            <a:ext cx="6328758" cy="153888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5400" b="1" spc="600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КУЛЬТУРА</a:t>
            </a:r>
            <a: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800" b="1" i="1" u="sng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тыс. рублей</a:t>
            </a:r>
            <a:endParaRPr lang="ru-RU" sz="4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ransition>
    <p:cover dir="l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Рисунок 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868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" name="Диаграмма 4"/>
          <p:cNvGraphicFramePr>
            <a:graphicFrameLocks/>
          </p:cNvGraphicFramePr>
          <p:nvPr/>
        </p:nvGraphicFramePr>
        <p:xfrm>
          <a:off x="877888" y="958850"/>
          <a:ext cx="8863012" cy="524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401843" y="39784"/>
            <a:ext cx="8424936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5400" b="1" i="1" u="sng" dirty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Физкультура и спорт</a:t>
            </a:r>
            <a:endParaRPr lang="ru-RU" sz="5400" b="1" u="sng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1282" y="4436708"/>
            <a:ext cx="3242416" cy="24318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2276872"/>
            <a:ext cx="3240360" cy="24302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/>
            </a:extLst>
          </a:blip>
          <a:stretch>
            <a:fillRect/>
          </a:stretch>
        </p:blipFill>
        <p:spPr>
          <a:xfrm>
            <a:off x="5923338" y="-326"/>
            <a:ext cx="3220662" cy="2421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46" name="Заголовок 1"/>
          <p:cNvSpPr>
            <a:spLocks noGrp="1"/>
          </p:cNvSpPr>
          <p:nvPr>
            <p:ph type="title"/>
          </p:nvPr>
        </p:nvSpPr>
        <p:spPr>
          <a:xfrm>
            <a:off x="107950" y="115888"/>
            <a:ext cx="7056438" cy="2089150"/>
          </a:xfrm>
        </p:spPr>
        <p:txBody>
          <a:bodyPr/>
          <a:lstStyle/>
          <a:p>
            <a:pPr eaLnBrk="1" hangingPunct="1"/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Расходы на финансовое обеспечение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выполнения муниципального задания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муниципальными бюджетными учреждениями </a:t>
            </a:r>
            <a:b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sz="2600" b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культуры </a:t>
            </a:r>
          </a:p>
        </p:txBody>
      </p:sp>
      <p:graphicFrame>
        <p:nvGraphicFramePr>
          <p:cNvPr id="7" name="Содержимое 3"/>
          <p:cNvGraphicFramePr>
            <a:graphicFrameLocks noGrp="1"/>
          </p:cNvGraphicFramePr>
          <p:nvPr>
            <p:ph idx="1"/>
          </p:nvPr>
        </p:nvGraphicFramePr>
        <p:xfrm>
          <a:off x="-468560" y="1895475"/>
          <a:ext cx="6789985" cy="4506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Рисунок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113" y="-25400"/>
            <a:ext cx="9155113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7" name="TextBox 4"/>
          <p:cNvSpPr txBox="1">
            <a:spLocks noChangeArrowheads="1"/>
          </p:cNvSpPr>
          <p:nvPr/>
        </p:nvSpPr>
        <p:spPr bwMode="auto">
          <a:xfrm>
            <a:off x="631825" y="5934075"/>
            <a:ext cx="80645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5400" b="1">
                <a:solidFill>
                  <a:srgbClr val="3317D9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475656" y="673800"/>
            <a:ext cx="6286544" cy="5857916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76200"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«Бюджет для граждан» познакомит Вас с основными положениями бюджета Константиновского городского поселения Константиновского района на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2020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 и на плановый период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2021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и </a:t>
            </a:r>
            <a:r>
              <a:rPr lang="ru-RU" sz="2800" dirty="0" smtClean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2022 </a:t>
            </a:r>
            <a:r>
              <a:rPr lang="ru-RU" sz="2800" dirty="0">
                <a:ln>
                  <a:solidFill>
                    <a:schemeClr val="tx2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годов</a:t>
            </a:r>
          </a:p>
          <a:p>
            <a:pPr algn="ctr" eaLnBrk="1" hangingPunct="1">
              <a:defRPr/>
            </a:pPr>
            <a:endParaRPr lang="ru-RU" sz="2800" dirty="0">
              <a:ln>
                <a:solidFill>
                  <a:schemeClr val="tx2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0.25 0.33302  E" pathEditMode="relative" ptsTypes="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6" descr="http://festival.1september.ru/articles/627692/presentation/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00213"/>
            <a:ext cx="9144000" cy="644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1026" name="Object 3"/>
          <p:cNvGraphicFramePr>
            <a:graphicFrameLocks noChangeAspect="1"/>
          </p:cNvGraphicFramePr>
          <p:nvPr/>
        </p:nvGraphicFramePr>
        <p:xfrm>
          <a:off x="2743200" y="4040188"/>
          <a:ext cx="3657600" cy="180975"/>
        </p:xfrm>
        <a:graphic>
          <a:graphicData uri="http://schemas.openxmlformats.org/presentationml/2006/ole">
            <p:oleObj spid="_x0000_s1026" name="Документ WordPad" r:id="rId4" imgW="3657600" imgH="180975" progId="WordPad.Document.1">
              <p:embed/>
            </p:oleObj>
          </a:graphicData>
        </a:graphic>
      </p:graphicFrame>
      <p:sp>
        <p:nvSpPr>
          <p:cNvPr id="1028" name="Заголовок 6"/>
          <p:cNvSpPr>
            <a:spLocks noGrp="1"/>
          </p:cNvSpPr>
          <p:nvPr>
            <p:ph type="ctrTitle"/>
          </p:nvPr>
        </p:nvSpPr>
        <p:spPr>
          <a:xfrm>
            <a:off x="685800" y="420688"/>
            <a:ext cx="7772400" cy="1284287"/>
          </a:xfrm>
        </p:spPr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785813" y="3714750"/>
            <a:ext cx="7858125" cy="2786063"/>
          </a:xfrm>
        </p:spPr>
        <p:txBody>
          <a:bodyPr/>
          <a:lstStyle/>
          <a:p>
            <a:pPr>
              <a:defRPr/>
            </a:pP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За каждой цифрой бюджета - организация обеспечения населения качественными услугами </a:t>
            </a:r>
            <a:r>
              <a:rPr lang="ru-RU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газо-водо-теплоснабжения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создание условий для обеспечения населения услугами организаций культуры и спорта 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15363" name="Содержимое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786313"/>
          </a:xfrm>
        </p:spPr>
        <p:txBody>
          <a:bodyPr/>
          <a:lstStyle/>
          <a:p>
            <a:pPr>
              <a:buFont typeface="Arial" charset="0"/>
              <a:buNone/>
            </a:pPr>
            <a:endParaRPr lang="ru-RU" altLang="ru-RU" smtClean="0"/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571500" y="1357313"/>
            <a:ext cx="8213725" cy="5062537"/>
            <a:chOff x="-1" y="0"/>
            <a:chExt cx="14526" cy="10989"/>
          </a:xfrm>
        </p:grpSpPr>
        <p:pic>
          <p:nvPicPr>
            <p:cNvPr id="1536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5" y="0"/>
              <a:ext cx="14400" cy="1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7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8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69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0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" y="83"/>
              <a:ext cx="14403" cy="14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1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1160" y="792"/>
              <a:ext cx="4353" cy="418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372" name="Picture 9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8772" y="872"/>
              <a:ext cx="4353" cy="4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5373" name="Group 10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3" name="Freeform 11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1012 w 1013"/>
                  <a:gd name="T1" fmla="*/ 844 h 1350"/>
                  <a:gd name="T2" fmla="*/ 0 w 1013"/>
                  <a:gd name="T3" fmla="*/ 844 h 1350"/>
                  <a:gd name="T4" fmla="*/ 506 w 1013"/>
                  <a:gd name="T5" fmla="*/ 1350 h 1350"/>
                  <a:gd name="T6" fmla="*/ 1012 w 1013"/>
                  <a:gd name="T7" fmla="*/ 844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1012" y="844"/>
                    </a:moveTo>
                    <a:lnTo>
                      <a:pt x="0" y="844"/>
                    </a:lnTo>
                    <a:lnTo>
                      <a:pt x="506" y="1350"/>
                    </a:lnTo>
                    <a:lnTo>
                      <a:pt x="1012" y="844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4" name="Freeform 12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759 w 1013"/>
                  <a:gd name="T1" fmla="*/ 0 h 1350"/>
                  <a:gd name="T2" fmla="*/ 253 w 1013"/>
                  <a:gd name="T3" fmla="*/ 0 h 1350"/>
                  <a:gd name="T4" fmla="*/ 253 w 1013"/>
                  <a:gd name="T5" fmla="*/ 844 h 1350"/>
                  <a:gd name="T6" fmla="*/ 759 w 1013"/>
                  <a:gd name="T7" fmla="*/ 844 h 1350"/>
                  <a:gd name="T8" fmla="*/ 759 w 1013"/>
                  <a:gd name="T9" fmla="*/ 0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0"/>
                    </a:moveTo>
                    <a:lnTo>
                      <a:pt x="253" y="0"/>
                    </a:lnTo>
                    <a:lnTo>
                      <a:pt x="253" y="844"/>
                    </a:lnTo>
                    <a:lnTo>
                      <a:pt x="759" y="844"/>
                    </a:lnTo>
                    <a:lnTo>
                      <a:pt x="759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4" name="Group 13"/>
            <p:cNvGrpSpPr>
              <a:grpSpLocks/>
            </p:cNvGrpSpPr>
            <p:nvPr/>
          </p:nvGrpSpPr>
          <p:grpSpPr bwMode="auto">
            <a:xfrm>
              <a:off x="3263" y="2250"/>
              <a:ext cx="1013" cy="1350"/>
              <a:chOff x="3263" y="2250"/>
              <a:chExt cx="1013" cy="1350"/>
            </a:xfrm>
          </p:grpSpPr>
          <p:sp>
            <p:nvSpPr>
              <p:cNvPr id="15402" name="Freeform 14"/>
              <p:cNvSpPr>
                <a:spLocks/>
              </p:cNvSpPr>
              <p:nvPr/>
            </p:nvSpPr>
            <p:spPr bwMode="auto">
              <a:xfrm>
                <a:off x="3263" y="2250"/>
                <a:ext cx="1013" cy="1350"/>
              </a:xfrm>
              <a:custGeom>
                <a:avLst/>
                <a:gdLst>
                  <a:gd name="T0" fmla="*/ 0 w 1013"/>
                  <a:gd name="T1" fmla="*/ 844 h 1350"/>
                  <a:gd name="T2" fmla="*/ 253 w 1013"/>
                  <a:gd name="T3" fmla="*/ 844 h 1350"/>
                  <a:gd name="T4" fmla="*/ 253 w 1013"/>
                  <a:gd name="T5" fmla="*/ 0 h 1350"/>
                  <a:gd name="T6" fmla="*/ 759 w 1013"/>
                  <a:gd name="T7" fmla="*/ 0 h 1350"/>
                  <a:gd name="T8" fmla="*/ 759 w 1013"/>
                  <a:gd name="T9" fmla="*/ 844 h 1350"/>
                  <a:gd name="T10" fmla="*/ 1012 w 1013"/>
                  <a:gd name="T11" fmla="*/ 844 h 1350"/>
                  <a:gd name="T12" fmla="*/ 506 w 1013"/>
                  <a:gd name="T13" fmla="*/ 1350 h 1350"/>
                  <a:gd name="T14" fmla="*/ 0 w 1013"/>
                  <a:gd name="T15" fmla="*/ 844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0" y="844"/>
                    </a:moveTo>
                    <a:lnTo>
                      <a:pt x="253" y="844"/>
                    </a:lnTo>
                    <a:lnTo>
                      <a:pt x="253" y="0"/>
                    </a:lnTo>
                    <a:lnTo>
                      <a:pt x="759" y="0"/>
                    </a:lnTo>
                    <a:lnTo>
                      <a:pt x="759" y="844"/>
                    </a:lnTo>
                    <a:lnTo>
                      <a:pt x="1012" y="844"/>
                    </a:lnTo>
                    <a:lnTo>
                      <a:pt x="506" y="1350"/>
                    </a:lnTo>
                    <a:lnTo>
                      <a:pt x="0" y="844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400" name="Freeform 16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759 w 1013"/>
                  <a:gd name="T1" fmla="*/ 506 h 1350"/>
                  <a:gd name="T2" fmla="*/ 253 w 1013"/>
                  <a:gd name="T3" fmla="*/ 506 h 1350"/>
                  <a:gd name="T4" fmla="*/ 253 w 1013"/>
                  <a:gd name="T5" fmla="*/ 1350 h 1350"/>
                  <a:gd name="T6" fmla="*/ 759 w 1013"/>
                  <a:gd name="T7" fmla="*/ 1350 h 1350"/>
                  <a:gd name="T8" fmla="*/ 759 w 1013"/>
                  <a:gd name="T9" fmla="*/ 506 h 135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013"/>
                  <a:gd name="T16" fmla="*/ 0 h 1350"/>
                  <a:gd name="T17" fmla="*/ 1013 w 1013"/>
                  <a:gd name="T18" fmla="*/ 1350 h 135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013" h="1350">
                    <a:moveTo>
                      <a:pt x="759" y="506"/>
                    </a:moveTo>
                    <a:lnTo>
                      <a:pt x="253" y="506"/>
                    </a:lnTo>
                    <a:lnTo>
                      <a:pt x="253" y="1350"/>
                    </a:lnTo>
                    <a:lnTo>
                      <a:pt x="759" y="1350"/>
                    </a:lnTo>
                    <a:lnTo>
                      <a:pt x="759" y="506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1" name="Freeform 17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506 w 1013"/>
                  <a:gd name="T1" fmla="*/ 0 h 1350"/>
                  <a:gd name="T2" fmla="*/ 0 w 1013"/>
                  <a:gd name="T3" fmla="*/ 506 h 1350"/>
                  <a:gd name="T4" fmla="*/ 1013 w 1013"/>
                  <a:gd name="T5" fmla="*/ 506 h 1350"/>
                  <a:gd name="T6" fmla="*/ 506 w 1013"/>
                  <a:gd name="T7" fmla="*/ 0 h 135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013"/>
                  <a:gd name="T13" fmla="*/ 0 h 1350"/>
                  <a:gd name="T14" fmla="*/ 1013 w 1013"/>
                  <a:gd name="T15" fmla="*/ 1350 h 135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013" h="1350">
                    <a:moveTo>
                      <a:pt x="506" y="0"/>
                    </a:moveTo>
                    <a:lnTo>
                      <a:pt x="0" y="506"/>
                    </a:lnTo>
                    <a:lnTo>
                      <a:pt x="1013" y="506"/>
                    </a:lnTo>
                    <a:lnTo>
                      <a:pt x="5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6" name="Group 18"/>
            <p:cNvGrpSpPr>
              <a:grpSpLocks/>
            </p:cNvGrpSpPr>
            <p:nvPr/>
          </p:nvGrpSpPr>
          <p:grpSpPr bwMode="auto">
            <a:xfrm>
              <a:off x="9675" y="2250"/>
              <a:ext cx="1013" cy="1350"/>
              <a:chOff x="9675" y="2250"/>
              <a:chExt cx="1013" cy="1350"/>
            </a:xfrm>
          </p:grpSpPr>
          <p:sp>
            <p:nvSpPr>
              <p:cNvPr id="15399" name="Freeform 19"/>
              <p:cNvSpPr>
                <a:spLocks/>
              </p:cNvSpPr>
              <p:nvPr/>
            </p:nvSpPr>
            <p:spPr bwMode="auto">
              <a:xfrm>
                <a:off x="9675" y="2250"/>
                <a:ext cx="1013" cy="1350"/>
              </a:xfrm>
              <a:custGeom>
                <a:avLst/>
                <a:gdLst>
                  <a:gd name="T0" fmla="*/ 1013 w 1013"/>
                  <a:gd name="T1" fmla="*/ 506 h 1350"/>
                  <a:gd name="T2" fmla="*/ 759 w 1013"/>
                  <a:gd name="T3" fmla="*/ 506 h 1350"/>
                  <a:gd name="T4" fmla="*/ 759 w 1013"/>
                  <a:gd name="T5" fmla="*/ 1350 h 1350"/>
                  <a:gd name="T6" fmla="*/ 253 w 1013"/>
                  <a:gd name="T7" fmla="*/ 1350 h 1350"/>
                  <a:gd name="T8" fmla="*/ 253 w 1013"/>
                  <a:gd name="T9" fmla="*/ 506 h 1350"/>
                  <a:gd name="T10" fmla="*/ 0 w 1013"/>
                  <a:gd name="T11" fmla="*/ 506 h 1350"/>
                  <a:gd name="T12" fmla="*/ 506 w 1013"/>
                  <a:gd name="T13" fmla="*/ 0 h 1350"/>
                  <a:gd name="T14" fmla="*/ 1013 w 1013"/>
                  <a:gd name="T15" fmla="*/ 506 h 135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013"/>
                  <a:gd name="T25" fmla="*/ 0 h 1350"/>
                  <a:gd name="T26" fmla="*/ 1013 w 1013"/>
                  <a:gd name="T27" fmla="*/ 1350 h 135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013" h="1350">
                    <a:moveTo>
                      <a:pt x="1013" y="506"/>
                    </a:moveTo>
                    <a:lnTo>
                      <a:pt x="759" y="506"/>
                    </a:lnTo>
                    <a:lnTo>
                      <a:pt x="759" y="1350"/>
                    </a:lnTo>
                    <a:lnTo>
                      <a:pt x="253" y="1350"/>
                    </a:lnTo>
                    <a:lnTo>
                      <a:pt x="253" y="506"/>
                    </a:lnTo>
                    <a:lnTo>
                      <a:pt x="0" y="506"/>
                    </a:lnTo>
                    <a:lnTo>
                      <a:pt x="506" y="0"/>
                    </a:lnTo>
                    <a:lnTo>
                      <a:pt x="1013" y="506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7" name="Group 20"/>
            <p:cNvGrpSpPr>
              <a:grpSpLocks/>
            </p:cNvGrpSpPr>
            <p:nvPr/>
          </p:nvGrpSpPr>
          <p:grpSpPr bwMode="auto">
            <a:xfrm>
              <a:off x="1389" y="5233"/>
              <a:ext cx="4674" cy="2190"/>
              <a:chOff x="1389" y="5233"/>
              <a:chExt cx="4674" cy="2190"/>
            </a:xfrm>
          </p:grpSpPr>
          <p:sp>
            <p:nvSpPr>
              <p:cNvPr id="15398" name="Freeform 21"/>
              <p:cNvSpPr>
                <a:spLocks/>
              </p:cNvSpPr>
              <p:nvPr/>
            </p:nvSpPr>
            <p:spPr bwMode="auto">
              <a:xfrm>
                <a:off x="1389" y="5233"/>
                <a:ext cx="4674" cy="2190"/>
              </a:xfrm>
              <a:custGeom>
                <a:avLst/>
                <a:gdLst>
                  <a:gd name="T0" fmla="*/ 3533 w 4726"/>
                  <a:gd name="T1" fmla="*/ 0 h 1913"/>
                  <a:gd name="T2" fmla="*/ 258 w 4726"/>
                  <a:gd name="T3" fmla="*/ 0 h 1913"/>
                  <a:gd name="T4" fmla="*/ 199 w 4726"/>
                  <a:gd name="T5" fmla="*/ 330 h 1913"/>
                  <a:gd name="T6" fmla="*/ 138 w 4726"/>
                  <a:gd name="T7" fmla="*/ 1260 h 1913"/>
                  <a:gd name="T8" fmla="*/ 99 w 4726"/>
                  <a:gd name="T9" fmla="*/ 2796 h 1913"/>
                  <a:gd name="T10" fmla="*/ 50 w 4726"/>
                  <a:gd name="T11" fmla="*/ 4764 h 1913"/>
                  <a:gd name="T12" fmla="*/ 32 w 4726"/>
                  <a:gd name="T13" fmla="*/ 7090 h 1913"/>
                  <a:gd name="T14" fmla="*/ 8 w 4726"/>
                  <a:gd name="T15" fmla="*/ 9779 h 1913"/>
                  <a:gd name="T16" fmla="*/ 0 w 4726"/>
                  <a:gd name="T17" fmla="*/ 12655 h 1913"/>
                  <a:gd name="T18" fmla="*/ 0 w 4726"/>
                  <a:gd name="T19" fmla="*/ 63462 h 1913"/>
                  <a:gd name="T20" fmla="*/ 8 w 4726"/>
                  <a:gd name="T21" fmla="*/ 66370 h 1913"/>
                  <a:gd name="T22" fmla="*/ 32 w 4726"/>
                  <a:gd name="T23" fmla="*/ 69049 h 1913"/>
                  <a:gd name="T24" fmla="*/ 50 w 4726"/>
                  <a:gd name="T25" fmla="*/ 71435 h 1913"/>
                  <a:gd name="T26" fmla="*/ 99 w 4726"/>
                  <a:gd name="T27" fmla="*/ 73358 h 1913"/>
                  <a:gd name="T28" fmla="*/ 138 w 4726"/>
                  <a:gd name="T29" fmla="*/ 74914 h 1913"/>
                  <a:gd name="T30" fmla="*/ 199 w 4726"/>
                  <a:gd name="T31" fmla="*/ 75849 h 1913"/>
                  <a:gd name="T32" fmla="*/ 258 w 4726"/>
                  <a:gd name="T33" fmla="*/ 76176 h 1913"/>
                  <a:gd name="T34" fmla="*/ 3533 w 4726"/>
                  <a:gd name="T35" fmla="*/ 76176 h 1913"/>
                  <a:gd name="T36" fmla="*/ 3589 w 4726"/>
                  <a:gd name="T37" fmla="*/ 75849 h 1913"/>
                  <a:gd name="T38" fmla="*/ 3645 w 4726"/>
                  <a:gd name="T39" fmla="*/ 74914 h 1913"/>
                  <a:gd name="T40" fmla="*/ 3692 w 4726"/>
                  <a:gd name="T41" fmla="*/ 73358 h 1913"/>
                  <a:gd name="T42" fmla="*/ 3732 w 4726"/>
                  <a:gd name="T43" fmla="*/ 71435 h 1913"/>
                  <a:gd name="T44" fmla="*/ 3761 w 4726"/>
                  <a:gd name="T45" fmla="*/ 69049 h 1913"/>
                  <a:gd name="T46" fmla="*/ 3781 w 4726"/>
                  <a:gd name="T47" fmla="*/ 66370 h 1913"/>
                  <a:gd name="T48" fmla="*/ 3785 w 4726"/>
                  <a:gd name="T49" fmla="*/ 63462 h 1913"/>
                  <a:gd name="T50" fmla="*/ 3784 w 4726"/>
                  <a:gd name="T51" fmla="*/ 12655 h 1913"/>
                  <a:gd name="T52" fmla="*/ 3781 w 4726"/>
                  <a:gd name="T53" fmla="*/ 9779 h 1913"/>
                  <a:gd name="T54" fmla="*/ 3761 w 4726"/>
                  <a:gd name="T55" fmla="*/ 7090 h 1913"/>
                  <a:gd name="T56" fmla="*/ 3732 w 4726"/>
                  <a:gd name="T57" fmla="*/ 4764 h 1913"/>
                  <a:gd name="T58" fmla="*/ 3692 w 4726"/>
                  <a:gd name="T59" fmla="*/ 2796 h 1913"/>
                  <a:gd name="T60" fmla="*/ 3645 w 4726"/>
                  <a:gd name="T61" fmla="*/ 1260 h 1913"/>
                  <a:gd name="T62" fmla="*/ 3589 w 4726"/>
                  <a:gd name="T63" fmla="*/ 330 h 1913"/>
                  <a:gd name="T64" fmla="*/ 3533 w 4726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4406" y="0"/>
                    </a:moveTo>
                    <a:lnTo>
                      <a:pt x="318" y="0"/>
                    </a:lnTo>
                    <a:lnTo>
                      <a:pt x="245" y="8"/>
                    </a:lnTo>
                    <a:lnTo>
                      <a:pt x="178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8" y="1880"/>
                    </a:lnTo>
                    <a:lnTo>
                      <a:pt x="245" y="1904"/>
                    </a:lnTo>
                    <a:lnTo>
                      <a:pt x="318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5" y="1842"/>
                    </a:lnTo>
                    <a:lnTo>
                      <a:pt x="4655" y="1793"/>
                    </a:lnTo>
                    <a:lnTo>
                      <a:pt x="4692" y="1733"/>
                    </a:lnTo>
                    <a:lnTo>
                      <a:pt x="4716" y="1666"/>
                    </a:lnTo>
                    <a:lnTo>
                      <a:pt x="4725" y="1593"/>
                    </a:lnTo>
                    <a:lnTo>
                      <a:pt x="4724" y="318"/>
                    </a:lnTo>
                    <a:lnTo>
                      <a:pt x="4716" y="245"/>
                    </a:lnTo>
                    <a:lnTo>
                      <a:pt x="4692" y="178"/>
                    </a:lnTo>
                    <a:lnTo>
                      <a:pt x="4655" y="119"/>
                    </a:lnTo>
                    <a:lnTo>
                      <a:pt x="4605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99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Доходы бюджета-</a:t>
                </a:r>
                <a:r>
                  <a:rPr lang="ru-RU" altLang="ru-RU" sz="1600"/>
                  <a:t>поступающие в бюджет денежные средства</a:t>
                </a:r>
              </a:p>
            </p:txBody>
          </p:sp>
        </p:grpSp>
        <p:grpSp>
          <p:nvGrpSpPr>
            <p:cNvPr id="15378" name="Group 22"/>
            <p:cNvGrpSpPr>
              <a:grpSpLocks/>
            </p:cNvGrpSpPr>
            <p:nvPr/>
          </p:nvGrpSpPr>
          <p:grpSpPr bwMode="auto">
            <a:xfrm>
              <a:off x="1389" y="5233"/>
              <a:ext cx="4726" cy="2190"/>
              <a:chOff x="1389" y="5233"/>
              <a:chExt cx="4726" cy="2190"/>
            </a:xfrm>
          </p:grpSpPr>
          <p:sp>
            <p:nvSpPr>
              <p:cNvPr id="15397" name="Freeform 23"/>
              <p:cNvSpPr>
                <a:spLocks/>
              </p:cNvSpPr>
              <p:nvPr/>
            </p:nvSpPr>
            <p:spPr bwMode="auto">
              <a:xfrm>
                <a:off x="1389" y="5233"/>
                <a:ext cx="4726" cy="2190"/>
              </a:xfrm>
              <a:custGeom>
                <a:avLst/>
                <a:gdLst>
                  <a:gd name="T0" fmla="*/ 0 w 4726"/>
                  <a:gd name="T1" fmla="*/ 12655 h 1913"/>
                  <a:gd name="T2" fmla="*/ 8 w 4726"/>
                  <a:gd name="T3" fmla="*/ 9779 h 1913"/>
                  <a:gd name="T4" fmla="*/ 32 w 4726"/>
                  <a:gd name="T5" fmla="*/ 7090 h 1913"/>
                  <a:gd name="T6" fmla="*/ 70 w 4726"/>
                  <a:gd name="T7" fmla="*/ 4764 h 1913"/>
                  <a:gd name="T8" fmla="*/ 119 w 4726"/>
                  <a:gd name="T9" fmla="*/ 2796 h 1913"/>
                  <a:gd name="T10" fmla="*/ 178 w 4726"/>
                  <a:gd name="T11" fmla="*/ 1260 h 1913"/>
                  <a:gd name="T12" fmla="*/ 245 w 4726"/>
                  <a:gd name="T13" fmla="*/ 330 h 1913"/>
                  <a:gd name="T14" fmla="*/ 318 w 4726"/>
                  <a:gd name="T15" fmla="*/ 0 h 1913"/>
                  <a:gd name="T16" fmla="*/ 4406 w 4726"/>
                  <a:gd name="T17" fmla="*/ 0 h 1913"/>
                  <a:gd name="T18" fmla="*/ 4479 w 4726"/>
                  <a:gd name="T19" fmla="*/ 330 h 1913"/>
                  <a:gd name="T20" fmla="*/ 4546 w 4726"/>
                  <a:gd name="T21" fmla="*/ 1260 h 1913"/>
                  <a:gd name="T22" fmla="*/ 4605 w 4726"/>
                  <a:gd name="T23" fmla="*/ 2796 h 1913"/>
                  <a:gd name="T24" fmla="*/ 4655 w 4726"/>
                  <a:gd name="T25" fmla="*/ 4764 h 1913"/>
                  <a:gd name="T26" fmla="*/ 4692 w 4726"/>
                  <a:gd name="T27" fmla="*/ 7090 h 1913"/>
                  <a:gd name="T28" fmla="*/ 4716 w 4726"/>
                  <a:gd name="T29" fmla="*/ 9779 h 1913"/>
                  <a:gd name="T30" fmla="*/ 4724 w 4726"/>
                  <a:gd name="T31" fmla="*/ 12655 h 1913"/>
                  <a:gd name="T32" fmla="*/ 4725 w 4726"/>
                  <a:gd name="T33" fmla="*/ 63462 h 1913"/>
                  <a:gd name="T34" fmla="*/ 4716 w 4726"/>
                  <a:gd name="T35" fmla="*/ 66370 h 1913"/>
                  <a:gd name="T36" fmla="*/ 4692 w 4726"/>
                  <a:gd name="T37" fmla="*/ 69049 h 1913"/>
                  <a:gd name="T38" fmla="*/ 4655 w 4726"/>
                  <a:gd name="T39" fmla="*/ 71435 h 1913"/>
                  <a:gd name="T40" fmla="*/ 4605 w 4726"/>
                  <a:gd name="T41" fmla="*/ 73358 h 1913"/>
                  <a:gd name="T42" fmla="*/ 4546 w 4726"/>
                  <a:gd name="T43" fmla="*/ 74914 h 1913"/>
                  <a:gd name="T44" fmla="*/ 4479 w 4726"/>
                  <a:gd name="T45" fmla="*/ 75849 h 1913"/>
                  <a:gd name="T46" fmla="*/ 4406 w 4726"/>
                  <a:gd name="T47" fmla="*/ 76176 h 1913"/>
                  <a:gd name="T48" fmla="*/ 318 w 4726"/>
                  <a:gd name="T49" fmla="*/ 76176 h 1913"/>
                  <a:gd name="T50" fmla="*/ 245 w 4726"/>
                  <a:gd name="T51" fmla="*/ 75849 h 1913"/>
                  <a:gd name="T52" fmla="*/ 178 w 4726"/>
                  <a:gd name="T53" fmla="*/ 74914 h 1913"/>
                  <a:gd name="T54" fmla="*/ 119 w 4726"/>
                  <a:gd name="T55" fmla="*/ 73358 h 1913"/>
                  <a:gd name="T56" fmla="*/ 70 w 4726"/>
                  <a:gd name="T57" fmla="*/ 71435 h 1913"/>
                  <a:gd name="T58" fmla="*/ 32 w 4726"/>
                  <a:gd name="T59" fmla="*/ 69049 h 1913"/>
                  <a:gd name="T60" fmla="*/ 8 w 4726"/>
                  <a:gd name="T61" fmla="*/ 66370 h 1913"/>
                  <a:gd name="T62" fmla="*/ 0 w 4726"/>
                  <a:gd name="T63" fmla="*/ 63462 h 1913"/>
                  <a:gd name="T64" fmla="*/ 0 w 4726"/>
                  <a:gd name="T65" fmla="*/ 12655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6"/>
                  <a:gd name="T100" fmla="*/ 0 h 1913"/>
                  <a:gd name="T101" fmla="*/ 4726 w 4726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6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8" y="32"/>
                    </a:lnTo>
                    <a:lnTo>
                      <a:pt x="245" y="8"/>
                    </a:lnTo>
                    <a:lnTo>
                      <a:pt x="318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5" y="70"/>
                    </a:lnTo>
                    <a:lnTo>
                      <a:pt x="4655" y="119"/>
                    </a:lnTo>
                    <a:lnTo>
                      <a:pt x="4692" y="178"/>
                    </a:lnTo>
                    <a:lnTo>
                      <a:pt x="4716" y="245"/>
                    </a:lnTo>
                    <a:lnTo>
                      <a:pt x="4724" y="318"/>
                    </a:lnTo>
                    <a:lnTo>
                      <a:pt x="4725" y="1593"/>
                    </a:lnTo>
                    <a:lnTo>
                      <a:pt x="4716" y="1666"/>
                    </a:lnTo>
                    <a:lnTo>
                      <a:pt x="4692" y="1733"/>
                    </a:lnTo>
                    <a:lnTo>
                      <a:pt x="4655" y="1793"/>
                    </a:lnTo>
                    <a:lnTo>
                      <a:pt x="4605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8" y="1912"/>
                    </a:lnTo>
                    <a:lnTo>
                      <a:pt x="245" y="1904"/>
                    </a:lnTo>
                    <a:lnTo>
                      <a:pt x="178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6F2F9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79" name="Group 24"/>
            <p:cNvGrpSpPr>
              <a:grpSpLocks/>
            </p:cNvGrpSpPr>
            <p:nvPr/>
          </p:nvGrpSpPr>
          <p:grpSpPr bwMode="auto">
            <a:xfrm>
              <a:off x="7832" y="5058"/>
              <a:ext cx="5293" cy="2442"/>
              <a:chOff x="7832" y="5058"/>
              <a:chExt cx="5293" cy="2442"/>
            </a:xfrm>
          </p:grpSpPr>
          <p:sp>
            <p:nvSpPr>
              <p:cNvPr id="15396" name="Freeform 25"/>
              <p:cNvSpPr>
                <a:spLocks/>
              </p:cNvSpPr>
              <p:nvPr/>
            </p:nvSpPr>
            <p:spPr bwMode="auto">
              <a:xfrm>
                <a:off x="7832" y="5058"/>
                <a:ext cx="5293" cy="2442"/>
              </a:xfrm>
              <a:custGeom>
                <a:avLst/>
                <a:gdLst>
                  <a:gd name="T0" fmla="*/ 13953 w 4725"/>
                  <a:gd name="T1" fmla="*/ 0 h 1913"/>
                  <a:gd name="T2" fmla="*/ 1016 w 4725"/>
                  <a:gd name="T3" fmla="*/ 0 h 1913"/>
                  <a:gd name="T4" fmla="*/ 781 w 4725"/>
                  <a:gd name="T5" fmla="*/ 1104 h 1913"/>
                  <a:gd name="T6" fmla="*/ 560 w 4725"/>
                  <a:gd name="T7" fmla="*/ 4190 h 1913"/>
                  <a:gd name="T8" fmla="*/ 384 w 4725"/>
                  <a:gd name="T9" fmla="*/ 9251 h 1913"/>
                  <a:gd name="T10" fmla="*/ 209 w 4725"/>
                  <a:gd name="T11" fmla="*/ 15787 h 1913"/>
                  <a:gd name="T12" fmla="*/ 113 w 4725"/>
                  <a:gd name="T13" fmla="*/ 23505 h 1913"/>
                  <a:gd name="T14" fmla="*/ 27 w 4725"/>
                  <a:gd name="T15" fmla="*/ 32411 h 1913"/>
                  <a:gd name="T16" fmla="*/ 0 w 4725"/>
                  <a:gd name="T17" fmla="*/ 41934 h 1913"/>
                  <a:gd name="T18" fmla="*/ 0 w 4725"/>
                  <a:gd name="T19" fmla="*/ 210292 h 1913"/>
                  <a:gd name="T20" fmla="*/ 27 w 4725"/>
                  <a:gd name="T21" fmla="*/ 219931 h 1913"/>
                  <a:gd name="T22" fmla="*/ 113 w 4725"/>
                  <a:gd name="T23" fmla="*/ 228813 h 1913"/>
                  <a:gd name="T24" fmla="*/ 209 w 4725"/>
                  <a:gd name="T25" fmla="*/ 236720 h 1913"/>
                  <a:gd name="T26" fmla="*/ 384 w 4725"/>
                  <a:gd name="T27" fmla="*/ 243087 h 1913"/>
                  <a:gd name="T28" fmla="*/ 560 w 4725"/>
                  <a:gd name="T29" fmla="*/ 248227 h 1913"/>
                  <a:gd name="T30" fmla="*/ 781 w 4725"/>
                  <a:gd name="T31" fmla="*/ 251343 h 1913"/>
                  <a:gd name="T32" fmla="*/ 1016 w 4725"/>
                  <a:gd name="T33" fmla="*/ 252423 h 1913"/>
                  <a:gd name="T34" fmla="*/ 13953 w 4725"/>
                  <a:gd name="T35" fmla="*/ 252423 h 1913"/>
                  <a:gd name="T36" fmla="*/ 14189 w 4725"/>
                  <a:gd name="T37" fmla="*/ 251343 h 1913"/>
                  <a:gd name="T38" fmla="*/ 14396 w 4725"/>
                  <a:gd name="T39" fmla="*/ 248227 h 1913"/>
                  <a:gd name="T40" fmla="*/ 14586 w 4725"/>
                  <a:gd name="T41" fmla="*/ 243087 h 1913"/>
                  <a:gd name="T42" fmla="*/ 14746 w 4725"/>
                  <a:gd name="T43" fmla="*/ 236720 h 1913"/>
                  <a:gd name="T44" fmla="*/ 14858 w 4725"/>
                  <a:gd name="T45" fmla="*/ 228813 h 1913"/>
                  <a:gd name="T46" fmla="*/ 14941 w 4725"/>
                  <a:gd name="T47" fmla="*/ 219931 h 1913"/>
                  <a:gd name="T48" fmla="*/ 14971 w 4725"/>
                  <a:gd name="T49" fmla="*/ 210292 h 1913"/>
                  <a:gd name="T50" fmla="*/ 14971 w 4725"/>
                  <a:gd name="T51" fmla="*/ 41934 h 1913"/>
                  <a:gd name="T52" fmla="*/ 14941 w 4725"/>
                  <a:gd name="T53" fmla="*/ 32411 h 1913"/>
                  <a:gd name="T54" fmla="*/ 14858 w 4725"/>
                  <a:gd name="T55" fmla="*/ 23505 h 1913"/>
                  <a:gd name="T56" fmla="*/ 14746 w 4725"/>
                  <a:gd name="T57" fmla="*/ 15787 h 1913"/>
                  <a:gd name="T58" fmla="*/ 14586 w 4725"/>
                  <a:gd name="T59" fmla="*/ 9251 h 1913"/>
                  <a:gd name="T60" fmla="*/ 14396 w 4725"/>
                  <a:gd name="T61" fmla="*/ 4190 h 1913"/>
                  <a:gd name="T62" fmla="*/ 14189 w 4725"/>
                  <a:gd name="T63" fmla="*/ 1104 h 1913"/>
                  <a:gd name="T64" fmla="*/ 13953 w 4725"/>
                  <a:gd name="T65" fmla="*/ 0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4406" y="0"/>
                    </a:moveTo>
                    <a:lnTo>
                      <a:pt x="319" y="0"/>
                    </a:lnTo>
                    <a:lnTo>
                      <a:pt x="246" y="8"/>
                    </a:lnTo>
                    <a:lnTo>
                      <a:pt x="179" y="32"/>
                    </a:lnTo>
                    <a:lnTo>
                      <a:pt x="119" y="70"/>
                    </a:lnTo>
                    <a:lnTo>
                      <a:pt x="70" y="119"/>
                    </a:lnTo>
                    <a:lnTo>
                      <a:pt x="32" y="178"/>
                    </a:lnTo>
                    <a:lnTo>
                      <a:pt x="8" y="245"/>
                    </a:lnTo>
                    <a:lnTo>
                      <a:pt x="0" y="318"/>
                    </a:lnTo>
                    <a:lnTo>
                      <a:pt x="0" y="1593"/>
                    </a:lnTo>
                    <a:lnTo>
                      <a:pt x="8" y="1666"/>
                    </a:lnTo>
                    <a:lnTo>
                      <a:pt x="32" y="1733"/>
                    </a:lnTo>
                    <a:lnTo>
                      <a:pt x="70" y="1793"/>
                    </a:lnTo>
                    <a:lnTo>
                      <a:pt x="119" y="1842"/>
                    </a:lnTo>
                    <a:lnTo>
                      <a:pt x="179" y="1880"/>
                    </a:lnTo>
                    <a:lnTo>
                      <a:pt x="246" y="1904"/>
                    </a:lnTo>
                    <a:lnTo>
                      <a:pt x="319" y="1912"/>
                    </a:lnTo>
                    <a:lnTo>
                      <a:pt x="4406" y="1912"/>
                    </a:lnTo>
                    <a:lnTo>
                      <a:pt x="4479" y="1904"/>
                    </a:lnTo>
                    <a:lnTo>
                      <a:pt x="4546" y="1880"/>
                    </a:lnTo>
                    <a:lnTo>
                      <a:pt x="4606" y="1842"/>
                    </a:lnTo>
                    <a:lnTo>
                      <a:pt x="4655" y="1793"/>
                    </a:lnTo>
                    <a:lnTo>
                      <a:pt x="4693" y="1733"/>
                    </a:lnTo>
                    <a:lnTo>
                      <a:pt x="4717" y="1666"/>
                    </a:lnTo>
                    <a:lnTo>
                      <a:pt x="4725" y="1593"/>
                    </a:lnTo>
                    <a:lnTo>
                      <a:pt x="4725" y="318"/>
                    </a:lnTo>
                    <a:lnTo>
                      <a:pt x="4717" y="245"/>
                    </a:lnTo>
                    <a:lnTo>
                      <a:pt x="4693" y="178"/>
                    </a:lnTo>
                    <a:lnTo>
                      <a:pt x="4655" y="119"/>
                    </a:lnTo>
                    <a:lnTo>
                      <a:pt x="4606" y="70"/>
                    </a:lnTo>
                    <a:lnTo>
                      <a:pt x="4546" y="32"/>
                    </a:lnTo>
                    <a:lnTo>
                      <a:pt x="4479" y="8"/>
                    </a:lnTo>
                    <a:lnTo>
                      <a:pt x="4406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/>
                <a:r>
                  <a:rPr lang="ru-RU" altLang="ru-RU" sz="1600" b="1"/>
                  <a:t>Расходы бюджета</a:t>
                </a:r>
                <a:r>
                  <a:rPr lang="ru-RU" altLang="ru-RU" sz="1600"/>
                  <a:t>-выплачиваемые из бюджета денежные </a:t>
                </a:r>
                <a:r>
                  <a:rPr lang="ru-RU" altLang="ru-RU"/>
                  <a:t>средства</a:t>
                </a:r>
              </a:p>
            </p:txBody>
          </p:sp>
        </p:grpSp>
        <p:grpSp>
          <p:nvGrpSpPr>
            <p:cNvPr id="15380" name="Group 26"/>
            <p:cNvGrpSpPr>
              <a:grpSpLocks/>
            </p:cNvGrpSpPr>
            <p:nvPr/>
          </p:nvGrpSpPr>
          <p:grpSpPr bwMode="auto">
            <a:xfrm>
              <a:off x="7832" y="5233"/>
              <a:ext cx="5293" cy="2190"/>
              <a:chOff x="7832" y="5233"/>
              <a:chExt cx="5293" cy="2190"/>
            </a:xfrm>
          </p:grpSpPr>
          <p:sp>
            <p:nvSpPr>
              <p:cNvPr id="15395" name="Freeform 27"/>
              <p:cNvSpPr>
                <a:spLocks/>
              </p:cNvSpPr>
              <p:nvPr/>
            </p:nvSpPr>
            <p:spPr bwMode="auto">
              <a:xfrm>
                <a:off x="7832" y="5233"/>
                <a:ext cx="5293" cy="2190"/>
              </a:xfrm>
              <a:custGeom>
                <a:avLst/>
                <a:gdLst>
                  <a:gd name="T0" fmla="*/ 0 w 4725"/>
                  <a:gd name="T1" fmla="*/ 4754 h 1913"/>
                  <a:gd name="T2" fmla="*/ 27 w 4725"/>
                  <a:gd name="T3" fmla="*/ 3665 h 1913"/>
                  <a:gd name="T4" fmla="*/ 113 w 4725"/>
                  <a:gd name="T5" fmla="*/ 2667 h 1913"/>
                  <a:gd name="T6" fmla="*/ 241 w 4725"/>
                  <a:gd name="T7" fmla="*/ 1789 h 1913"/>
                  <a:gd name="T8" fmla="*/ 411 w 4725"/>
                  <a:gd name="T9" fmla="*/ 1044 h 1913"/>
                  <a:gd name="T10" fmla="*/ 625 w 4725"/>
                  <a:gd name="T11" fmla="*/ 481 h 1913"/>
                  <a:gd name="T12" fmla="*/ 860 w 4725"/>
                  <a:gd name="T13" fmla="*/ 111 h 1913"/>
                  <a:gd name="T14" fmla="*/ 1112 w 4725"/>
                  <a:gd name="T15" fmla="*/ 0 h 1913"/>
                  <a:gd name="T16" fmla="*/ 15361 w 4725"/>
                  <a:gd name="T17" fmla="*/ 0 h 1913"/>
                  <a:gd name="T18" fmla="*/ 15614 w 4725"/>
                  <a:gd name="T19" fmla="*/ 111 h 1913"/>
                  <a:gd name="T20" fmla="*/ 15845 w 4725"/>
                  <a:gd name="T21" fmla="*/ 481 h 1913"/>
                  <a:gd name="T22" fmla="*/ 16056 w 4725"/>
                  <a:gd name="T23" fmla="*/ 1044 h 1913"/>
                  <a:gd name="T24" fmla="*/ 16229 w 4725"/>
                  <a:gd name="T25" fmla="*/ 1789 h 1913"/>
                  <a:gd name="T26" fmla="*/ 16358 w 4725"/>
                  <a:gd name="T27" fmla="*/ 2667 h 1913"/>
                  <a:gd name="T28" fmla="*/ 16441 w 4725"/>
                  <a:gd name="T29" fmla="*/ 3665 h 1913"/>
                  <a:gd name="T30" fmla="*/ 16468 w 4725"/>
                  <a:gd name="T31" fmla="*/ 4754 h 1913"/>
                  <a:gd name="T32" fmla="*/ 16468 w 4725"/>
                  <a:gd name="T33" fmla="*/ 23812 h 1913"/>
                  <a:gd name="T34" fmla="*/ 16441 w 4725"/>
                  <a:gd name="T35" fmla="*/ 24890 h 1913"/>
                  <a:gd name="T36" fmla="*/ 16358 w 4725"/>
                  <a:gd name="T37" fmla="*/ 25896 h 1913"/>
                  <a:gd name="T38" fmla="*/ 16229 w 4725"/>
                  <a:gd name="T39" fmla="*/ 26807 h 1913"/>
                  <a:gd name="T40" fmla="*/ 16056 w 4725"/>
                  <a:gd name="T41" fmla="*/ 27530 h 1913"/>
                  <a:gd name="T42" fmla="*/ 15845 w 4725"/>
                  <a:gd name="T43" fmla="*/ 28104 h 1913"/>
                  <a:gd name="T44" fmla="*/ 15614 w 4725"/>
                  <a:gd name="T45" fmla="*/ 28471 h 1913"/>
                  <a:gd name="T46" fmla="*/ 15361 w 4725"/>
                  <a:gd name="T47" fmla="*/ 28578 h 1913"/>
                  <a:gd name="T48" fmla="*/ 1112 w 4725"/>
                  <a:gd name="T49" fmla="*/ 28578 h 1913"/>
                  <a:gd name="T50" fmla="*/ 860 w 4725"/>
                  <a:gd name="T51" fmla="*/ 28471 h 1913"/>
                  <a:gd name="T52" fmla="*/ 625 w 4725"/>
                  <a:gd name="T53" fmla="*/ 28104 h 1913"/>
                  <a:gd name="T54" fmla="*/ 411 w 4725"/>
                  <a:gd name="T55" fmla="*/ 27530 h 1913"/>
                  <a:gd name="T56" fmla="*/ 241 w 4725"/>
                  <a:gd name="T57" fmla="*/ 26807 h 1913"/>
                  <a:gd name="T58" fmla="*/ 113 w 4725"/>
                  <a:gd name="T59" fmla="*/ 25896 h 1913"/>
                  <a:gd name="T60" fmla="*/ 27 w 4725"/>
                  <a:gd name="T61" fmla="*/ 24890 h 1913"/>
                  <a:gd name="T62" fmla="*/ 0 w 4725"/>
                  <a:gd name="T63" fmla="*/ 23812 h 1913"/>
                  <a:gd name="T64" fmla="*/ 0 w 4725"/>
                  <a:gd name="T65" fmla="*/ 4754 h 1913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4725"/>
                  <a:gd name="T100" fmla="*/ 0 h 1913"/>
                  <a:gd name="T101" fmla="*/ 4725 w 4725"/>
                  <a:gd name="T102" fmla="*/ 1913 h 1913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4725" h="1913">
                    <a:moveTo>
                      <a:pt x="0" y="318"/>
                    </a:moveTo>
                    <a:lnTo>
                      <a:pt x="8" y="245"/>
                    </a:lnTo>
                    <a:lnTo>
                      <a:pt x="32" y="178"/>
                    </a:lnTo>
                    <a:lnTo>
                      <a:pt x="70" y="119"/>
                    </a:lnTo>
                    <a:lnTo>
                      <a:pt x="119" y="70"/>
                    </a:lnTo>
                    <a:lnTo>
                      <a:pt x="179" y="32"/>
                    </a:lnTo>
                    <a:lnTo>
                      <a:pt x="246" y="8"/>
                    </a:lnTo>
                    <a:lnTo>
                      <a:pt x="319" y="0"/>
                    </a:lnTo>
                    <a:lnTo>
                      <a:pt x="4406" y="0"/>
                    </a:lnTo>
                    <a:lnTo>
                      <a:pt x="4479" y="8"/>
                    </a:lnTo>
                    <a:lnTo>
                      <a:pt x="4546" y="32"/>
                    </a:lnTo>
                    <a:lnTo>
                      <a:pt x="4606" y="70"/>
                    </a:lnTo>
                    <a:lnTo>
                      <a:pt x="4655" y="119"/>
                    </a:lnTo>
                    <a:lnTo>
                      <a:pt x="4693" y="178"/>
                    </a:lnTo>
                    <a:lnTo>
                      <a:pt x="4717" y="245"/>
                    </a:lnTo>
                    <a:lnTo>
                      <a:pt x="4725" y="318"/>
                    </a:lnTo>
                    <a:lnTo>
                      <a:pt x="4725" y="1593"/>
                    </a:lnTo>
                    <a:lnTo>
                      <a:pt x="4717" y="1666"/>
                    </a:lnTo>
                    <a:lnTo>
                      <a:pt x="4693" y="1733"/>
                    </a:lnTo>
                    <a:lnTo>
                      <a:pt x="4655" y="1793"/>
                    </a:lnTo>
                    <a:lnTo>
                      <a:pt x="4606" y="1842"/>
                    </a:lnTo>
                    <a:lnTo>
                      <a:pt x="4546" y="1880"/>
                    </a:lnTo>
                    <a:lnTo>
                      <a:pt x="4479" y="1904"/>
                    </a:lnTo>
                    <a:lnTo>
                      <a:pt x="4406" y="1912"/>
                    </a:lnTo>
                    <a:lnTo>
                      <a:pt x="319" y="1912"/>
                    </a:lnTo>
                    <a:lnTo>
                      <a:pt x="246" y="1904"/>
                    </a:lnTo>
                    <a:lnTo>
                      <a:pt x="179" y="1880"/>
                    </a:lnTo>
                    <a:lnTo>
                      <a:pt x="119" y="1842"/>
                    </a:lnTo>
                    <a:lnTo>
                      <a:pt x="70" y="1793"/>
                    </a:lnTo>
                    <a:lnTo>
                      <a:pt x="32" y="1733"/>
                    </a:lnTo>
                    <a:lnTo>
                      <a:pt x="8" y="1666"/>
                    </a:lnTo>
                    <a:lnTo>
                      <a:pt x="0" y="1593"/>
                    </a:lnTo>
                    <a:lnTo>
                      <a:pt x="0" y="318"/>
                    </a:lnTo>
                    <a:close/>
                  </a:path>
                </a:pathLst>
              </a:custGeom>
              <a:noFill/>
              <a:ln w="25400">
                <a:solidFill>
                  <a:srgbClr val="464F88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1" name="Group 28"/>
            <p:cNvGrpSpPr>
              <a:grpSpLocks/>
            </p:cNvGrpSpPr>
            <p:nvPr/>
          </p:nvGrpSpPr>
          <p:grpSpPr bwMode="auto">
            <a:xfrm>
              <a:off x="2526" y="7675"/>
              <a:ext cx="9063" cy="2916"/>
              <a:chOff x="2526" y="7675"/>
              <a:chExt cx="9063" cy="2916"/>
            </a:xfrm>
          </p:grpSpPr>
          <p:sp>
            <p:nvSpPr>
              <p:cNvPr id="43037" name="Freeform 29"/>
              <p:cNvSpPr>
                <a:spLocks/>
              </p:cNvSpPr>
              <p:nvPr/>
            </p:nvSpPr>
            <p:spPr bwMode="auto">
              <a:xfrm>
                <a:off x="2526" y="7674"/>
                <a:ext cx="9063" cy="2922"/>
              </a:xfrm>
              <a:custGeom>
                <a:avLst/>
                <a:gdLst/>
                <a:ahLst/>
                <a:cxnLst>
                  <a:cxn ang="0">
                    <a:pos x="8718" y="0"/>
                  </a:cxn>
                  <a:cxn ang="0">
                    <a:pos x="281" y="0"/>
                  </a:cxn>
                  <a:cxn ang="0">
                    <a:pos x="206" y="10"/>
                  </a:cxn>
                  <a:cxn ang="0">
                    <a:pos x="139" y="39"/>
                  </a:cxn>
                  <a:cxn ang="0">
                    <a:pos x="82" y="83"/>
                  </a:cxn>
                  <a:cxn ang="0">
                    <a:pos x="38" y="140"/>
                  </a:cxn>
                  <a:cxn ang="0">
                    <a:pos x="10" y="207"/>
                  </a:cxn>
                  <a:cxn ang="0">
                    <a:pos x="0" y="282"/>
                  </a:cxn>
                  <a:cxn ang="0">
                    <a:pos x="0" y="1407"/>
                  </a:cxn>
                  <a:cxn ang="0">
                    <a:pos x="10" y="1482"/>
                  </a:cxn>
                  <a:cxn ang="0">
                    <a:pos x="38" y="1549"/>
                  </a:cxn>
                  <a:cxn ang="0">
                    <a:pos x="82" y="1606"/>
                  </a:cxn>
                  <a:cxn ang="0">
                    <a:pos x="139" y="1650"/>
                  </a:cxn>
                  <a:cxn ang="0">
                    <a:pos x="206" y="1678"/>
                  </a:cxn>
                  <a:cxn ang="0">
                    <a:pos x="281" y="1688"/>
                  </a:cxn>
                  <a:cxn ang="0">
                    <a:pos x="8718" y="1688"/>
                  </a:cxn>
                  <a:cxn ang="0">
                    <a:pos x="8793" y="1678"/>
                  </a:cxn>
                  <a:cxn ang="0">
                    <a:pos x="8860" y="1650"/>
                  </a:cxn>
                  <a:cxn ang="0">
                    <a:pos x="8917" y="1606"/>
                  </a:cxn>
                  <a:cxn ang="0">
                    <a:pos x="8961" y="1549"/>
                  </a:cxn>
                  <a:cxn ang="0">
                    <a:pos x="8989" y="1482"/>
                  </a:cxn>
                  <a:cxn ang="0">
                    <a:pos x="8999" y="1407"/>
                  </a:cxn>
                  <a:cxn ang="0">
                    <a:pos x="8999" y="282"/>
                  </a:cxn>
                  <a:cxn ang="0">
                    <a:pos x="8989" y="207"/>
                  </a:cxn>
                  <a:cxn ang="0">
                    <a:pos x="8961" y="140"/>
                  </a:cxn>
                  <a:cxn ang="0">
                    <a:pos x="8917" y="83"/>
                  </a:cxn>
                  <a:cxn ang="0">
                    <a:pos x="8860" y="39"/>
                  </a:cxn>
                  <a:cxn ang="0">
                    <a:pos x="8793" y="10"/>
                  </a:cxn>
                  <a:cxn ang="0">
                    <a:pos x="8718" y="0"/>
                  </a:cxn>
                </a:cxnLst>
                <a:rect l="0" t="0" r="r" b="b"/>
                <a:pathLst>
                  <a:path w="9000" h="1688">
                    <a:moveTo>
                      <a:pt x="8718" y="0"/>
                    </a:moveTo>
                    <a:lnTo>
                      <a:pt x="281" y="0"/>
                    </a:lnTo>
                    <a:lnTo>
                      <a:pt x="206" y="10"/>
                    </a:lnTo>
                    <a:lnTo>
                      <a:pt x="139" y="39"/>
                    </a:lnTo>
                    <a:lnTo>
                      <a:pt x="82" y="83"/>
                    </a:lnTo>
                    <a:lnTo>
                      <a:pt x="38" y="140"/>
                    </a:lnTo>
                    <a:lnTo>
                      <a:pt x="10" y="207"/>
                    </a:lnTo>
                    <a:lnTo>
                      <a:pt x="0" y="282"/>
                    </a:lnTo>
                    <a:lnTo>
                      <a:pt x="0" y="1407"/>
                    </a:lnTo>
                    <a:lnTo>
                      <a:pt x="10" y="1482"/>
                    </a:lnTo>
                    <a:lnTo>
                      <a:pt x="38" y="1549"/>
                    </a:lnTo>
                    <a:lnTo>
                      <a:pt x="82" y="1606"/>
                    </a:lnTo>
                    <a:lnTo>
                      <a:pt x="139" y="1650"/>
                    </a:lnTo>
                    <a:lnTo>
                      <a:pt x="206" y="1678"/>
                    </a:lnTo>
                    <a:lnTo>
                      <a:pt x="281" y="1688"/>
                    </a:lnTo>
                    <a:lnTo>
                      <a:pt x="8718" y="1688"/>
                    </a:lnTo>
                    <a:lnTo>
                      <a:pt x="8793" y="1678"/>
                    </a:lnTo>
                    <a:lnTo>
                      <a:pt x="8860" y="1650"/>
                    </a:lnTo>
                    <a:lnTo>
                      <a:pt x="8917" y="1606"/>
                    </a:lnTo>
                    <a:lnTo>
                      <a:pt x="8961" y="1549"/>
                    </a:lnTo>
                    <a:lnTo>
                      <a:pt x="8989" y="1482"/>
                    </a:lnTo>
                    <a:lnTo>
                      <a:pt x="8999" y="1407"/>
                    </a:lnTo>
                    <a:lnTo>
                      <a:pt x="8999" y="282"/>
                    </a:lnTo>
                    <a:lnTo>
                      <a:pt x="8989" y="207"/>
                    </a:lnTo>
                    <a:lnTo>
                      <a:pt x="8961" y="140"/>
                    </a:lnTo>
                    <a:lnTo>
                      <a:pt x="8917" y="83"/>
                    </a:lnTo>
                    <a:lnTo>
                      <a:pt x="8860" y="39"/>
                    </a:lnTo>
                    <a:lnTo>
                      <a:pt x="8793" y="10"/>
                    </a:lnTo>
                    <a:lnTo>
                      <a:pt x="871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1" hangingPunct="1">
                  <a:defRPr/>
                </a:pPr>
                <a:r>
                  <a:rPr lang="ru-RU" b="1" dirty="0"/>
                  <a:t>Дефицит бюджета - </a:t>
                </a:r>
                <a:r>
                  <a:rPr lang="ru-RU" dirty="0"/>
                  <a:t>превышение</a:t>
                </a:r>
                <a:r>
                  <a:rPr lang="ru-RU" b="1" dirty="0"/>
                  <a:t> </a:t>
                </a:r>
                <a:r>
                  <a:rPr lang="ru-RU" dirty="0"/>
                  <a:t>расходов над доходами</a:t>
                </a:r>
              </a:p>
              <a:p>
                <a:pPr eaLnBrk="1" hangingPunct="1">
                  <a:defRPr/>
                </a:pPr>
                <a:r>
                  <a:rPr lang="ru-RU" b="1" dirty="0"/>
                  <a:t>Профицит бюджета - </a:t>
                </a:r>
                <a:r>
                  <a:rPr lang="ru-RU" dirty="0"/>
                  <a:t>превышение доходов над расходами</a:t>
                </a:r>
              </a:p>
              <a:p>
                <a:pPr eaLnBrk="1" hangingPunct="1">
                  <a:defRPr/>
                </a:pPr>
                <a:endParaRPr lang="ru-RU" dirty="0"/>
              </a:p>
            </p:txBody>
          </p:sp>
        </p:grpSp>
        <p:grpSp>
          <p:nvGrpSpPr>
            <p:cNvPr id="15382" name="Group 30"/>
            <p:cNvGrpSpPr>
              <a:grpSpLocks/>
            </p:cNvGrpSpPr>
            <p:nvPr/>
          </p:nvGrpSpPr>
          <p:grpSpPr bwMode="auto">
            <a:xfrm>
              <a:off x="2588" y="7762"/>
              <a:ext cx="9000" cy="2829"/>
              <a:chOff x="2588" y="7762"/>
              <a:chExt cx="9000" cy="2829"/>
            </a:xfrm>
          </p:grpSpPr>
          <p:sp>
            <p:nvSpPr>
              <p:cNvPr id="15393" name="Freeform 31"/>
              <p:cNvSpPr>
                <a:spLocks/>
              </p:cNvSpPr>
              <p:nvPr/>
            </p:nvSpPr>
            <p:spPr bwMode="auto">
              <a:xfrm>
                <a:off x="2588" y="7762"/>
                <a:ext cx="9000" cy="2829"/>
              </a:xfrm>
              <a:custGeom>
                <a:avLst/>
                <a:gdLst>
                  <a:gd name="T0" fmla="*/ 0 w 9000"/>
                  <a:gd name="T1" fmla="*/ 28162472 h 1688"/>
                  <a:gd name="T2" fmla="*/ 10 w 9000"/>
                  <a:gd name="T3" fmla="*/ 20694873 h 1688"/>
                  <a:gd name="T4" fmla="*/ 38 w 9000"/>
                  <a:gd name="T5" fmla="*/ 14006211 h 1688"/>
                  <a:gd name="T6" fmla="*/ 82 w 9000"/>
                  <a:gd name="T7" fmla="*/ 8314177 h 1688"/>
                  <a:gd name="T8" fmla="*/ 139 w 9000"/>
                  <a:gd name="T9" fmla="*/ 3906263 h 1688"/>
                  <a:gd name="T10" fmla="*/ 206 w 9000"/>
                  <a:gd name="T11" fmla="*/ 986480 h 1688"/>
                  <a:gd name="T12" fmla="*/ 281 w 9000"/>
                  <a:gd name="T13" fmla="*/ 0 h 1688"/>
                  <a:gd name="T14" fmla="*/ 8718 w 9000"/>
                  <a:gd name="T15" fmla="*/ 0 h 1688"/>
                  <a:gd name="T16" fmla="*/ 8793 w 9000"/>
                  <a:gd name="T17" fmla="*/ 986480 h 1688"/>
                  <a:gd name="T18" fmla="*/ 8860 w 9000"/>
                  <a:gd name="T19" fmla="*/ 3906263 h 1688"/>
                  <a:gd name="T20" fmla="*/ 8917 w 9000"/>
                  <a:gd name="T21" fmla="*/ 8314177 h 1688"/>
                  <a:gd name="T22" fmla="*/ 8961 w 9000"/>
                  <a:gd name="T23" fmla="*/ 14006211 h 1688"/>
                  <a:gd name="T24" fmla="*/ 8989 w 9000"/>
                  <a:gd name="T25" fmla="*/ 20694873 h 1688"/>
                  <a:gd name="T26" fmla="*/ 8999 w 9000"/>
                  <a:gd name="T27" fmla="*/ 28162472 h 1688"/>
                  <a:gd name="T28" fmla="*/ 9000 w 9000"/>
                  <a:gd name="T29" fmla="*/ 140624857 h 1688"/>
                  <a:gd name="T30" fmla="*/ 8989 w 9000"/>
                  <a:gd name="T31" fmla="*/ 148092664 h 1688"/>
                  <a:gd name="T32" fmla="*/ 8961 w 9000"/>
                  <a:gd name="T33" fmla="*/ 154789374 h 1688"/>
                  <a:gd name="T34" fmla="*/ 8917 w 9000"/>
                  <a:gd name="T35" fmla="*/ 160482125 h 1688"/>
                  <a:gd name="T36" fmla="*/ 8860 w 9000"/>
                  <a:gd name="T37" fmla="*/ 164881420 h 1688"/>
                  <a:gd name="T38" fmla="*/ 8793 w 9000"/>
                  <a:gd name="T39" fmla="*/ 167700551 h 1688"/>
                  <a:gd name="T40" fmla="*/ 8718 w 9000"/>
                  <a:gd name="T41" fmla="*/ 168675121 h 1688"/>
                  <a:gd name="T42" fmla="*/ 281 w 9000"/>
                  <a:gd name="T43" fmla="*/ 168675121 h 1688"/>
                  <a:gd name="T44" fmla="*/ 206 w 9000"/>
                  <a:gd name="T45" fmla="*/ 167700551 h 1688"/>
                  <a:gd name="T46" fmla="*/ 139 w 9000"/>
                  <a:gd name="T47" fmla="*/ 164881420 h 1688"/>
                  <a:gd name="T48" fmla="*/ 82 w 9000"/>
                  <a:gd name="T49" fmla="*/ 160482125 h 1688"/>
                  <a:gd name="T50" fmla="*/ 38 w 9000"/>
                  <a:gd name="T51" fmla="*/ 154789374 h 1688"/>
                  <a:gd name="T52" fmla="*/ 10 w 9000"/>
                  <a:gd name="T53" fmla="*/ 148092664 h 1688"/>
                  <a:gd name="T54" fmla="*/ 0 w 9000"/>
                  <a:gd name="T55" fmla="*/ 140624857 h 1688"/>
                  <a:gd name="T56" fmla="*/ 0 w 9000"/>
                  <a:gd name="T57" fmla="*/ 28162472 h 1688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w 9000"/>
                  <a:gd name="T88" fmla="*/ 0 h 1688"/>
                  <a:gd name="T89" fmla="*/ 9000 w 9000"/>
                  <a:gd name="T90" fmla="*/ 1688 h 1688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T87" t="T88" r="T89" b="T90"/>
                <a:pathLst>
                  <a:path w="9000" h="1688">
                    <a:moveTo>
                      <a:pt x="0" y="282"/>
                    </a:moveTo>
                    <a:lnTo>
                      <a:pt x="10" y="207"/>
                    </a:lnTo>
                    <a:lnTo>
                      <a:pt x="38" y="140"/>
                    </a:lnTo>
                    <a:lnTo>
                      <a:pt x="82" y="83"/>
                    </a:lnTo>
                    <a:lnTo>
                      <a:pt x="139" y="39"/>
                    </a:lnTo>
                    <a:lnTo>
                      <a:pt x="206" y="10"/>
                    </a:lnTo>
                    <a:lnTo>
                      <a:pt x="281" y="0"/>
                    </a:lnTo>
                    <a:lnTo>
                      <a:pt x="8718" y="0"/>
                    </a:lnTo>
                    <a:lnTo>
                      <a:pt x="8793" y="10"/>
                    </a:lnTo>
                    <a:lnTo>
                      <a:pt x="8860" y="39"/>
                    </a:lnTo>
                    <a:lnTo>
                      <a:pt x="8917" y="83"/>
                    </a:lnTo>
                    <a:lnTo>
                      <a:pt x="8961" y="140"/>
                    </a:lnTo>
                    <a:lnTo>
                      <a:pt x="8989" y="207"/>
                    </a:lnTo>
                    <a:lnTo>
                      <a:pt x="8999" y="282"/>
                    </a:lnTo>
                    <a:lnTo>
                      <a:pt x="9000" y="1407"/>
                    </a:lnTo>
                    <a:lnTo>
                      <a:pt x="8989" y="1482"/>
                    </a:lnTo>
                    <a:lnTo>
                      <a:pt x="8961" y="1549"/>
                    </a:lnTo>
                    <a:lnTo>
                      <a:pt x="8917" y="1606"/>
                    </a:lnTo>
                    <a:lnTo>
                      <a:pt x="8860" y="1650"/>
                    </a:lnTo>
                    <a:lnTo>
                      <a:pt x="8793" y="1678"/>
                    </a:lnTo>
                    <a:lnTo>
                      <a:pt x="8718" y="1688"/>
                    </a:lnTo>
                    <a:lnTo>
                      <a:pt x="281" y="1688"/>
                    </a:lnTo>
                    <a:lnTo>
                      <a:pt x="206" y="1678"/>
                    </a:lnTo>
                    <a:lnTo>
                      <a:pt x="139" y="1650"/>
                    </a:lnTo>
                    <a:lnTo>
                      <a:pt x="82" y="1606"/>
                    </a:lnTo>
                    <a:lnTo>
                      <a:pt x="38" y="1549"/>
                    </a:lnTo>
                    <a:lnTo>
                      <a:pt x="10" y="1482"/>
                    </a:lnTo>
                    <a:lnTo>
                      <a:pt x="0" y="1407"/>
                    </a:lnTo>
                    <a:lnTo>
                      <a:pt x="0" y="282"/>
                    </a:lnTo>
                    <a:close/>
                  </a:path>
                </a:pathLst>
              </a:custGeom>
              <a:noFill/>
              <a:ln w="25400">
                <a:solidFill>
                  <a:srgbClr val="0850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15383" name="Group 32"/>
            <p:cNvGrpSpPr>
              <a:grpSpLocks/>
            </p:cNvGrpSpPr>
            <p:nvPr/>
          </p:nvGrpSpPr>
          <p:grpSpPr bwMode="auto">
            <a:xfrm>
              <a:off x="4275" y="6065"/>
              <a:ext cx="1238" cy="992"/>
              <a:chOff x="4275" y="6065"/>
              <a:chExt cx="1238" cy="992"/>
            </a:xfrm>
          </p:grpSpPr>
          <p:sp>
            <p:nvSpPr>
              <p:cNvPr id="15384" name="Freeform 33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98 w 1238"/>
                  <a:gd name="T1" fmla="*/ 910 h 992"/>
                  <a:gd name="T2" fmla="*/ 1088 w 1238"/>
                  <a:gd name="T3" fmla="*/ 974 h 992"/>
                  <a:gd name="T4" fmla="*/ 1086 w 1238"/>
                  <a:gd name="T5" fmla="*/ 980 h 992"/>
                  <a:gd name="T6" fmla="*/ 1092 w 1238"/>
                  <a:gd name="T7" fmla="*/ 990 h 992"/>
                  <a:gd name="T8" fmla="*/ 1098 w 1238"/>
                  <a:gd name="T9" fmla="*/ 991 h 992"/>
                  <a:gd name="T10" fmla="*/ 1220 w 1238"/>
                  <a:gd name="T11" fmla="*/ 920 h 992"/>
                  <a:gd name="T12" fmla="*/ 1218 w 1238"/>
                  <a:gd name="T13" fmla="*/ 920 h 992"/>
                  <a:gd name="T14" fmla="*/ 1218 w 1238"/>
                  <a:gd name="T15" fmla="*/ 919 h 992"/>
                  <a:gd name="T16" fmla="*/ 1213 w 1238"/>
                  <a:gd name="T17" fmla="*/ 919 h 992"/>
                  <a:gd name="T18" fmla="*/ 1198 w 1238"/>
                  <a:gd name="T19" fmla="*/ 910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198" y="910"/>
                    </a:moveTo>
                    <a:lnTo>
                      <a:pt x="1088" y="974"/>
                    </a:lnTo>
                    <a:lnTo>
                      <a:pt x="1086" y="980"/>
                    </a:lnTo>
                    <a:lnTo>
                      <a:pt x="1092" y="990"/>
                    </a:lnTo>
                    <a:lnTo>
                      <a:pt x="1098" y="991"/>
                    </a:lnTo>
                    <a:lnTo>
                      <a:pt x="1220" y="920"/>
                    </a:lnTo>
                    <a:lnTo>
                      <a:pt x="1218" y="920"/>
                    </a:lnTo>
                    <a:lnTo>
                      <a:pt x="1218" y="919"/>
                    </a:lnTo>
                    <a:lnTo>
                      <a:pt x="1213" y="919"/>
                    </a:lnTo>
                    <a:lnTo>
                      <a:pt x="1198" y="9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35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20 w 1238"/>
                  <a:gd name="T1" fmla="*/ 900 h 992"/>
                  <a:gd name="T2" fmla="*/ 1218 w 1238"/>
                  <a:gd name="T3" fmla="*/ 900 h 992"/>
                  <a:gd name="T4" fmla="*/ 1218 w 1238"/>
                  <a:gd name="T5" fmla="*/ 920 h 992"/>
                  <a:gd name="T6" fmla="*/ 1220 w 1238"/>
                  <a:gd name="T7" fmla="*/ 920 h 992"/>
                  <a:gd name="T8" fmla="*/ 1238 w 1238"/>
                  <a:gd name="T9" fmla="*/ 910 h 992"/>
                  <a:gd name="T10" fmla="*/ 1220 w 1238"/>
                  <a:gd name="T11" fmla="*/ 900 h 99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1238"/>
                  <a:gd name="T19" fmla="*/ 0 h 992"/>
                  <a:gd name="T20" fmla="*/ 1238 w 1238"/>
                  <a:gd name="T21" fmla="*/ 992 h 99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1238" h="992">
                    <a:moveTo>
                      <a:pt x="1220" y="900"/>
                    </a:moveTo>
                    <a:lnTo>
                      <a:pt x="1218" y="900"/>
                    </a:lnTo>
                    <a:lnTo>
                      <a:pt x="1218" y="920"/>
                    </a:lnTo>
                    <a:lnTo>
                      <a:pt x="1220" y="920"/>
                    </a:lnTo>
                    <a:lnTo>
                      <a:pt x="1238" y="910"/>
                    </a:lnTo>
                    <a:lnTo>
                      <a:pt x="1220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36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3 w 1238"/>
                  <a:gd name="T1" fmla="*/ 901 h 992"/>
                  <a:gd name="T2" fmla="*/ 1198 w 1238"/>
                  <a:gd name="T3" fmla="*/ 910 h 992"/>
                  <a:gd name="T4" fmla="*/ 1213 w 1238"/>
                  <a:gd name="T5" fmla="*/ 919 h 992"/>
                  <a:gd name="T6" fmla="*/ 1213 w 1238"/>
                  <a:gd name="T7" fmla="*/ 901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1213" y="901"/>
                    </a:moveTo>
                    <a:lnTo>
                      <a:pt x="1198" y="910"/>
                    </a:lnTo>
                    <a:lnTo>
                      <a:pt x="1213" y="919"/>
                    </a:lnTo>
                    <a:lnTo>
                      <a:pt x="1213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37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218 w 1238"/>
                  <a:gd name="T1" fmla="*/ 901 h 992"/>
                  <a:gd name="T2" fmla="*/ 1213 w 1238"/>
                  <a:gd name="T3" fmla="*/ 901 h 992"/>
                  <a:gd name="T4" fmla="*/ 1213 w 1238"/>
                  <a:gd name="T5" fmla="*/ 919 h 992"/>
                  <a:gd name="T6" fmla="*/ 1218 w 1238"/>
                  <a:gd name="T7" fmla="*/ 919 h 992"/>
                  <a:gd name="T8" fmla="*/ 1218 w 1238"/>
                  <a:gd name="T9" fmla="*/ 901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218" y="901"/>
                    </a:moveTo>
                    <a:lnTo>
                      <a:pt x="1213" y="901"/>
                    </a:lnTo>
                    <a:lnTo>
                      <a:pt x="1213" y="919"/>
                    </a:lnTo>
                    <a:lnTo>
                      <a:pt x="1218" y="919"/>
                    </a:lnTo>
                    <a:lnTo>
                      <a:pt x="1218" y="901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38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900 h 992"/>
                  <a:gd name="T2" fmla="*/ 619 w 1238"/>
                  <a:gd name="T3" fmla="*/ 900 h 992"/>
                  <a:gd name="T4" fmla="*/ 629 w 1238"/>
                  <a:gd name="T5" fmla="*/ 910 h 992"/>
                  <a:gd name="T6" fmla="*/ 629 w 1238"/>
                  <a:gd name="T7" fmla="*/ 900 h 992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1238"/>
                  <a:gd name="T13" fmla="*/ 0 h 992"/>
                  <a:gd name="T14" fmla="*/ 1238 w 1238"/>
                  <a:gd name="T15" fmla="*/ 992 h 992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1238" h="992">
                    <a:moveTo>
                      <a:pt x="629" y="900"/>
                    </a:moveTo>
                    <a:lnTo>
                      <a:pt x="619" y="900"/>
                    </a:lnTo>
                    <a:lnTo>
                      <a:pt x="629" y="910"/>
                    </a:lnTo>
                    <a:lnTo>
                      <a:pt x="629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39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181 w 1238"/>
                  <a:gd name="T1" fmla="*/ 900 h 992"/>
                  <a:gd name="T2" fmla="*/ 629 w 1238"/>
                  <a:gd name="T3" fmla="*/ 900 h 992"/>
                  <a:gd name="T4" fmla="*/ 629 w 1238"/>
                  <a:gd name="T5" fmla="*/ 910 h 992"/>
                  <a:gd name="T6" fmla="*/ 1198 w 1238"/>
                  <a:gd name="T7" fmla="*/ 910 h 992"/>
                  <a:gd name="T8" fmla="*/ 1181 w 1238"/>
                  <a:gd name="T9" fmla="*/ 90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1181" y="900"/>
                    </a:moveTo>
                    <a:lnTo>
                      <a:pt x="629" y="900"/>
                    </a:lnTo>
                    <a:lnTo>
                      <a:pt x="629" y="910"/>
                    </a:lnTo>
                    <a:lnTo>
                      <a:pt x="1198" y="910"/>
                    </a:lnTo>
                    <a:lnTo>
                      <a:pt x="1181" y="90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40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1098 w 1238"/>
                  <a:gd name="T1" fmla="*/ 829 h 992"/>
                  <a:gd name="T2" fmla="*/ 1092 w 1238"/>
                  <a:gd name="T3" fmla="*/ 830 h 992"/>
                  <a:gd name="T4" fmla="*/ 1086 w 1238"/>
                  <a:gd name="T5" fmla="*/ 840 h 992"/>
                  <a:gd name="T6" fmla="*/ 1088 w 1238"/>
                  <a:gd name="T7" fmla="*/ 846 h 992"/>
                  <a:gd name="T8" fmla="*/ 1198 w 1238"/>
                  <a:gd name="T9" fmla="*/ 910 h 992"/>
                  <a:gd name="T10" fmla="*/ 1213 w 1238"/>
                  <a:gd name="T11" fmla="*/ 901 h 992"/>
                  <a:gd name="T12" fmla="*/ 1218 w 1238"/>
                  <a:gd name="T13" fmla="*/ 901 h 992"/>
                  <a:gd name="T14" fmla="*/ 1218 w 1238"/>
                  <a:gd name="T15" fmla="*/ 900 h 992"/>
                  <a:gd name="T16" fmla="*/ 1220 w 1238"/>
                  <a:gd name="T17" fmla="*/ 900 h 992"/>
                  <a:gd name="T18" fmla="*/ 1098 w 1238"/>
                  <a:gd name="T19" fmla="*/ 829 h 992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1238"/>
                  <a:gd name="T31" fmla="*/ 0 h 992"/>
                  <a:gd name="T32" fmla="*/ 1238 w 1238"/>
                  <a:gd name="T33" fmla="*/ 992 h 992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1238" h="992">
                    <a:moveTo>
                      <a:pt x="1098" y="829"/>
                    </a:moveTo>
                    <a:lnTo>
                      <a:pt x="1092" y="830"/>
                    </a:lnTo>
                    <a:lnTo>
                      <a:pt x="1086" y="840"/>
                    </a:lnTo>
                    <a:lnTo>
                      <a:pt x="1088" y="846"/>
                    </a:lnTo>
                    <a:lnTo>
                      <a:pt x="1198" y="910"/>
                    </a:lnTo>
                    <a:lnTo>
                      <a:pt x="1213" y="901"/>
                    </a:lnTo>
                    <a:lnTo>
                      <a:pt x="1218" y="901"/>
                    </a:lnTo>
                    <a:lnTo>
                      <a:pt x="1218" y="900"/>
                    </a:lnTo>
                    <a:lnTo>
                      <a:pt x="1220" y="900"/>
                    </a:lnTo>
                    <a:lnTo>
                      <a:pt x="1098" y="829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41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4 w 1238"/>
                  <a:gd name="T1" fmla="*/ 0 h 992"/>
                  <a:gd name="T2" fmla="*/ 0 w 1238"/>
                  <a:gd name="T3" fmla="*/ 0 h 992"/>
                  <a:gd name="T4" fmla="*/ 0 w 1238"/>
                  <a:gd name="T5" fmla="*/ 20 h 992"/>
                  <a:gd name="T6" fmla="*/ 609 w 1238"/>
                  <a:gd name="T7" fmla="*/ 20 h 992"/>
                  <a:gd name="T8" fmla="*/ 609 w 1238"/>
                  <a:gd name="T9" fmla="*/ 10 h 992"/>
                  <a:gd name="T10" fmla="*/ 629 w 1238"/>
                  <a:gd name="T11" fmla="*/ 10 h 992"/>
                  <a:gd name="T12" fmla="*/ 629 w 1238"/>
                  <a:gd name="T13" fmla="*/ 4 h 992"/>
                  <a:gd name="T14" fmla="*/ 624 w 1238"/>
                  <a:gd name="T15" fmla="*/ 0 h 992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1238"/>
                  <a:gd name="T25" fmla="*/ 0 h 992"/>
                  <a:gd name="T26" fmla="*/ 1238 w 1238"/>
                  <a:gd name="T27" fmla="*/ 992 h 992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1238" h="992">
                    <a:moveTo>
                      <a:pt x="624" y="0"/>
                    </a:moveTo>
                    <a:lnTo>
                      <a:pt x="0" y="0"/>
                    </a:lnTo>
                    <a:lnTo>
                      <a:pt x="0" y="20"/>
                    </a:lnTo>
                    <a:lnTo>
                      <a:pt x="609" y="20"/>
                    </a:lnTo>
                    <a:lnTo>
                      <a:pt x="609" y="10"/>
                    </a:lnTo>
                    <a:lnTo>
                      <a:pt x="629" y="10"/>
                    </a:lnTo>
                    <a:lnTo>
                      <a:pt x="629" y="4"/>
                    </a:lnTo>
                    <a:lnTo>
                      <a:pt x="624" y="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42"/>
              <p:cNvSpPr>
                <a:spLocks/>
              </p:cNvSpPr>
              <p:nvPr/>
            </p:nvSpPr>
            <p:spPr bwMode="auto">
              <a:xfrm>
                <a:off x="4275" y="6065"/>
                <a:ext cx="1238" cy="992"/>
              </a:xfrm>
              <a:custGeom>
                <a:avLst/>
                <a:gdLst>
                  <a:gd name="T0" fmla="*/ 629 w 1238"/>
                  <a:gd name="T1" fmla="*/ 10 h 992"/>
                  <a:gd name="T2" fmla="*/ 609 w 1238"/>
                  <a:gd name="T3" fmla="*/ 10 h 992"/>
                  <a:gd name="T4" fmla="*/ 619 w 1238"/>
                  <a:gd name="T5" fmla="*/ 20 h 992"/>
                  <a:gd name="T6" fmla="*/ 629 w 1238"/>
                  <a:gd name="T7" fmla="*/ 20 h 992"/>
                  <a:gd name="T8" fmla="*/ 629 w 1238"/>
                  <a:gd name="T9" fmla="*/ 10 h 99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38"/>
                  <a:gd name="T16" fmla="*/ 0 h 992"/>
                  <a:gd name="T17" fmla="*/ 1238 w 1238"/>
                  <a:gd name="T18" fmla="*/ 992 h 99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38" h="992">
                    <a:moveTo>
                      <a:pt x="629" y="10"/>
                    </a:moveTo>
                    <a:lnTo>
                      <a:pt x="609" y="10"/>
                    </a:lnTo>
                    <a:lnTo>
                      <a:pt x="619" y="20"/>
                    </a:lnTo>
                    <a:lnTo>
                      <a:pt x="629" y="20"/>
                    </a:lnTo>
                    <a:lnTo>
                      <a:pt x="629" y="10"/>
                    </a:lnTo>
                    <a:close/>
                  </a:path>
                </a:pathLst>
              </a:custGeom>
              <a:solidFill>
                <a:srgbClr val="05509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365" name="Rectangle 4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Важно: </a:t>
            </a:r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Обязательное требование, предъявляемое к составлению и</a:t>
            </a:r>
            <a:endParaRPr lang="ru-RU" altLang="ru-RU" sz="800">
              <a:ea typeface="Arial" charset="0"/>
              <a:cs typeface="Times New Roman" pitchFamily="18" charset="0"/>
            </a:endParaRPr>
          </a:p>
          <a:p>
            <a:r>
              <a:rPr lang="ru-RU" altLang="ru-RU">
                <a:solidFill>
                  <a:srgbClr val="08017B"/>
                </a:solidFill>
                <a:ea typeface="Arial" charset="0"/>
                <a:cs typeface="Times New Roman" pitchFamily="18" charset="0"/>
              </a:rPr>
              <a:t>утверждению бюджета–это его сбалансированность.</a:t>
            </a:r>
            <a:endParaRPr lang="ru-RU" altLang="ru-RU">
              <a:ea typeface="Arial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mtClean="0">
                <a:solidFill>
                  <a:schemeClr val="tx2"/>
                </a:solidFill>
                <a:latin typeface="Arial Black" pitchFamily="34" charset="0"/>
              </a:rPr>
              <a:t>Основные понятия</a:t>
            </a:r>
            <a:endParaRPr lang="ru-RU" alt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43425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Font typeface="Arial" charset="0"/>
              <a:buNone/>
              <a:defRPr/>
            </a:pPr>
            <a:r>
              <a:rPr lang="ru-RU" dirty="0" smtClean="0"/>
              <a:t>→</a:t>
            </a:r>
            <a:r>
              <a:rPr lang="ru-RU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Составление бюджета основывается 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ru-RU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Прогнозе социально-экономического развития Константиновского городского поселения </a:t>
            </a:r>
          </a:p>
          <a:p>
            <a:pPr>
              <a:defRPr/>
            </a:pPr>
            <a:r>
              <a:rPr lang="ru-RU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Основных направлениях бюджетной и налоговой политики</a:t>
            </a:r>
          </a:p>
          <a:p>
            <a:pPr>
              <a:defRPr/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Муниципальных программах</a:t>
            </a:r>
          </a:p>
          <a:p>
            <a:pPr>
              <a:buFont typeface="Arial" charset="0"/>
              <a:buNone/>
              <a:defRPr/>
            </a:pPr>
            <a:endParaRPr lang="ru-RU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None/>
              <a:defRPr/>
            </a:pPr>
            <a:endParaRPr lang="ru-RU" dirty="0"/>
          </a:p>
        </p:txBody>
      </p:sp>
      <p:grpSp>
        <p:nvGrpSpPr>
          <p:cNvPr id="16388" name="Group 2"/>
          <p:cNvGrpSpPr>
            <a:grpSpLocks/>
          </p:cNvGrpSpPr>
          <p:nvPr/>
        </p:nvGrpSpPr>
        <p:grpSpPr bwMode="auto">
          <a:xfrm>
            <a:off x="428625" y="0"/>
            <a:ext cx="7999413" cy="6091238"/>
            <a:chOff x="-131" y="0"/>
            <a:chExt cx="14531" cy="9818"/>
          </a:xfrm>
        </p:grpSpPr>
        <p:pic>
          <p:nvPicPr>
            <p:cNvPr id="16389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471" y="6975"/>
              <a:ext cx="4152" cy="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2"/>
              <a:ext cx="14400" cy="16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1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933" y="0"/>
              <a:ext cx="7467" cy="9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2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0" y="0"/>
              <a:ext cx="14317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3" name="Picture 7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-131" y="461"/>
              <a:ext cx="14403" cy="16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394" name="Picture 8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9876" y="7070"/>
              <a:ext cx="3679" cy="27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6395" name="Group 9"/>
            <p:cNvGrpSpPr>
              <a:grpSpLocks/>
            </p:cNvGrpSpPr>
            <p:nvPr/>
          </p:nvGrpSpPr>
          <p:grpSpPr bwMode="auto">
            <a:xfrm>
              <a:off x="9900" y="6975"/>
              <a:ext cx="3853" cy="2813"/>
              <a:chOff x="9900" y="6975"/>
              <a:chExt cx="3853" cy="2813"/>
            </a:xfrm>
          </p:grpSpPr>
          <p:sp>
            <p:nvSpPr>
              <p:cNvPr id="16396" name="Freeform 10"/>
              <p:cNvSpPr>
                <a:spLocks/>
              </p:cNvSpPr>
              <p:nvPr/>
            </p:nvSpPr>
            <p:spPr bwMode="auto">
              <a:xfrm>
                <a:off x="9900" y="6975"/>
                <a:ext cx="3631" cy="113"/>
              </a:xfrm>
              <a:custGeom>
                <a:avLst/>
                <a:gdLst>
                  <a:gd name="T0" fmla="*/ 3399 w 3631"/>
                  <a:gd name="T1" fmla="*/ 0 h 2701"/>
                  <a:gd name="T2" fmla="*/ 232 w 3631"/>
                  <a:gd name="T3" fmla="*/ 0 h 2701"/>
                  <a:gd name="T4" fmla="*/ 159 w 3631"/>
                  <a:gd name="T5" fmla="*/ 0 h 2701"/>
                  <a:gd name="T6" fmla="*/ 95 w 3631"/>
                  <a:gd name="T7" fmla="*/ 0 h 2701"/>
                  <a:gd name="T8" fmla="*/ 45 w 3631"/>
                  <a:gd name="T9" fmla="*/ 0 h 2701"/>
                  <a:gd name="T10" fmla="*/ 12 w 3631"/>
                  <a:gd name="T11" fmla="*/ 0 h 2701"/>
                  <a:gd name="T12" fmla="*/ 0 w 3631"/>
                  <a:gd name="T13" fmla="*/ 0 h 2701"/>
                  <a:gd name="T14" fmla="*/ 0 w 3631"/>
                  <a:gd name="T15" fmla="*/ 0 h 2701"/>
                  <a:gd name="T16" fmla="*/ 12 w 3631"/>
                  <a:gd name="T17" fmla="*/ 0 h 2701"/>
                  <a:gd name="T18" fmla="*/ 45 w 3631"/>
                  <a:gd name="T19" fmla="*/ 0 h 2701"/>
                  <a:gd name="T20" fmla="*/ 95 w 3631"/>
                  <a:gd name="T21" fmla="*/ 0 h 2701"/>
                  <a:gd name="T22" fmla="*/ 159 w 3631"/>
                  <a:gd name="T23" fmla="*/ 0 h 2701"/>
                  <a:gd name="T24" fmla="*/ 232 w 3631"/>
                  <a:gd name="T25" fmla="*/ 0 h 2701"/>
                  <a:gd name="T26" fmla="*/ 3399 w 3631"/>
                  <a:gd name="T27" fmla="*/ 0 h 2701"/>
                  <a:gd name="T28" fmla="*/ 3472 w 3631"/>
                  <a:gd name="T29" fmla="*/ 0 h 2701"/>
                  <a:gd name="T30" fmla="*/ 3536 w 3631"/>
                  <a:gd name="T31" fmla="*/ 0 h 2701"/>
                  <a:gd name="T32" fmla="*/ 3586 w 3631"/>
                  <a:gd name="T33" fmla="*/ 0 h 2701"/>
                  <a:gd name="T34" fmla="*/ 3619 w 3631"/>
                  <a:gd name="T35" fmla="*/ 0 h 2701"/>
                  <a:gd name="T36" fmla="*/ 3631 w 3631"/>
                  <a:gd name="T37" fmla="*/ 0 h 2701"/>
                  <a:gd name="T38" fmla="*/ 3631 w 3631"/>
                  <a:gd name="T39" fmla="*/ 0 h 2701"/>
                  <a:gd name="T40" fmla="*/ 3619 w 3631"/>
                  <a:gd name="T41" fmla="*/ 0 h 2701"/>
                  <a:gd name="T42" fmla="*/ 3586 w 3631"/>
                  <a:gd name="T43" fmla="*/ 0 h 2701"/>
                  <a:gd name="T44" fmla="*/ 3536 w 3631"/>
                  <a:gd name="T45" fmla="*/ 0 h 2701"/>
                  <a:gd name="T46" fmla="*/ 3472 w 3631"/>
                  <a:gd name="T47" fmla="*/ 0 h 2701"/>
                  <a:gd name="T48" fmla="*/ 3399 w 3631"/>
                  <a:gd name="T49" fmla="*/ 0 h 2701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631"/>
                  <a:gd name="T76" fmla="*/ 0 h 2701"/>
                  <a:gd name="T77" fmla="*/ 3631 w 3631"/>
                  <a:gd name="T78" fmla="*/ 2701 h 2701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631" h="2701">
                    <a:moveTo>
                      <a:pt x="3399" y="0"/>
                    </a:moveTo>
                    <a:lnTo>
                      <a:pt x="232" y="0"/>
                    </a:lnTo>
                    <a:lnTo>
                      <a:pt x="159" y="12"/>
                    </a:lnTo>
                    <a:lnTo>
                      <a:pt x="95" y="45"/>
                    </a:lnTo>
                    <a:lnTo>
                      <a:pt x="45" y="95"/>
                    </a:lnTo>
                    <a:lnTo>
                      <a:pt x="12" y="159"/>
                    </a:lnTo>
                    <a:lnTo>
                      <a:pt x="0" y="233"/>
                    </a:lnTo>
                    <a:lnTo>
                      <a:pt x="0" y="2468"/>
                    </a:lnTo>
                    <a:lnTo>
                      <a:pt x="12" y="2542"/>
                    </a:lnTo>
                    <a:lnTo>
                      <a:pt x="45" y="2606"/>
                    </a:lnTo>
                    <a:lnTo>
                      <a:pt x="95" y="2656"/>
                    </a:lnTo>
                    <a:lnTo>
                      <a:pt x="159" y="2689"/>
                    </a:lnTo>
                    <a:lnTo>
                      <a:pt x="232" y="2701"/>
                    </a:lnTo>
                    <a:lnTo>
                      <a:pt x="3399" y="2701"/>
                    </a:lnTo>
                    <a:lnTo>
                      <a:pt x="3472" y="2689"/>
                    </a:lnTo>
                    <a:lnTo>
                      <a:pt x="3536" y="2656"/>
                    </a:lnTo>
                    <a:lnTo>
                      <a:pt x="3586" y="2606"/>
                    </a:lnTo>
                    <a:lnTo>
                      <a:pt x="3619" y="2542"/>
                    </a:lnTo>
                    <a:lnTo>
                      <a:pt x="3631" y="2468"/>
                    </a:lnTo>
                    <a:lnTo>
                      <a:pt x="3631" y="233"/>
                    </a:lnTo>
                    <a:lnTo>
                      <a:pt x="3619" y="159"/>
                    </a:lnTo>
                    <a:lnTo>
                      <a:pt x="3586" y="95"/>
                    </a:lnTo>
                    <a:lnTo>
                      <a:pt x="3536" y="45"/>
                    </a:lnTo>
                    <a:lnTo>
                      <a:pt x="3472" y="12"/>
                    </a:lnTo>
                    <a:lnTo>
                      <a:pt x="3399" y="0"/>
                    </a:lnTo>
                    <a:close/>
                  </a:path>
                </a:pathLst>
              </a:custGeom>
              <a:solidFill>
                <a:srgbClr val="ECECEC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pic>
            <p:nvPicPr>
              <p:cNvPr id="16397" name="Picture 11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9990" y="7088"/>
                <a:ext cx="3763" cy="27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186737" cy="2714625"/>
          </a:xfrm>
          <a:extLst>
            <a:ext uri="{91240B29-F687-4F45-9708-019B960494DF}"/>
          </a:extLst>
        </p:spPr>
        <p:style>
          <a:lnRef idx="0">
            <a:scrgbClr r="0" g="0" b="0"/>
          </a:lnRef>
          <a:fillRef idx="1002">
            <a:schemeClr val="lt2"/>
          </a:fillRef>
          <a:effectRef idx="0">
            <a:scrgbClr r="0" g="0" b="0"/>
          </a:effectRef>
          <a:fontRef idx="major"/>
        </p:style>
        <p:txBody>
          <a:bodyPr/>
          <a:lstStyle/>
          <a:p>
            <a:pPr>
              <a:defRPr/>
            </a:pPr>
            <a:r>
              <a:rPr lang="ru-RU" dirty="0" smtClean="0">
                <a:solidFill>
                  <a:schemeClr val="tx2"/>
                </a:solidFill>
                <a:latin typeface="Arial Black" pitchFamily="34" charset="0"/>
              </a:rPr>
              <a:t>Основные задачи и приоритетные направления бюджетной политики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928938"/>
            <a:ext cx="8229600" cy="3197225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ru-RU" dirty="0" smtClean="0"/>
              <a:t>Укрепление налогового потенциала Константиновского городского поселения, оптимизация бюджетных расходов, совершенствование контроля за эффективным использованием бюджетных средств.</a:t>
            </a:r>
          </a:p>
          <a:p>
            <a:pPr>
              <a:defRPr/>
            </a:pPr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numismaclub.com/imgs/a/e/u/v/t/russia_5000_rubles_1997_2010_unc_2_lgw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00063" y="2214563"/>
            <a:ext cx="8215312" cy="4395787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8229600" cy="1928812"/>
          </a:xfrm>
          <a:solidFill>
            <a:schemeClr val="accent3">
              <a:lumMod val="60000"/>
              <a:lumOff val="40000"/>
            </a:schemeClr>
          </a:solidFill>
        </p:spPr>
        <p:txBody>
          <a:bodyPr/>
          <a:lstStyle/>
          <a:p>
            <a:pPr>
              <a:defRPr/>
            </a:pPr>
            <a:r>
              <a:rPr lang="ru-RU" sz="2800" b="1" dirty="0" smtClean="0">
                <a:solidFill>
                  <a:srgbClr val="0070C0"/>
                </a:solidFill>
                <a:latin typeface="Arial Black" pitchFamily="34" charset="0"/>
              </a:rPr>
              <a:t>Основные характеристики бюджета Константиновского городского поселения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4" name="Стрелка вправо с вырезом 3"/>
          <p:cNvSpPr/>
          <p:nvPr/>
        </p:nvSpPr>
        <p:spPr>
          <a:xfrm>
            <a:off x="357188" y="2714625"/>
            <a:ext cx="1500187" cy="1000125"/>
          </a:xfrm>
          <a:prstGeom prst="notched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доходы</a:t>
            </a:r>
          </a:p>
        </p:txBody>
      </p:sp>
      <p:sp>
        <p:nvSpPr>
          <p:cNvPr id="5" name="Прямоугольник с одним скругленным углом 4"/>
          <p:cNvSpPr/>
          <p:nvPr/>
        </p:nvSpPr>
        <p:spPr>
          <a:xfrm>
            <a:off x="2667000" y="2228850"/>
            <a:ext cx="914400" cy="571500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r>
              <a:rPr lang="ru-RU" dirty="0" smtClean="0"/>
              <a:t>2020 год</a:t>
            </a:r>
            <a:endParaRPr lang="ru-RU" dirty="0"/>
          </a:p>
        </p:txBody>
      </p:sp>
      <p:sp>
        <p:nvSpPr>
          <p:cNvPr id="6" name="Горизонтальный свиток 5"/>
          <p:cNvSpPr/>
          <p:nvPr/>
        </p:nvSpPr>
        <p:spPr>
          <a:xfrm>
            <a:off x="2092325" y="2714625"/>
            <a:ext cx="2032000" cy="1071563"/>
          </a:xfrm>
          <a:prstGeom prst="horizontalScroll">
            <a:avLst/>
          </a:prstGeom>
          <a:solidFill>
            <a:srgbClr val="FFC0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230 693.6</a:t>
            </a:r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7" name="Стрелка вправо с вырезом 6"/>
          <p:cNvSpPr/>
          <p:nvPr/>
        </p:nvSpPr>
        <p:spPr>
          <a:xfrm>
            <a:off x="500063" y="4071938"/>
            <a:ext cx="1479550" cy="85725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расходы</a:t>
            </a:r>
          </a:p>
        </p:txBody>
      </p:sp>
      <p:sp>
        <p:nvSpPr>
          <p:cNvPr id="8" name="Горизонтальный свиток 7"/>
          <p:cNvSpPr/>
          <p:nvPr/>
        </p:nvSpPr>
        <p:spPr>
          <a:xfrm>
            <a:off x="2124075" y="3983038"/>
            <a:ext cx="2000250" cy="1035050"/>
          </a:xfrm>
          <a:prstGeom prst="horizont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232 776.9</a:t>
            </a:r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9" name="Стрелка вправо с вырезом 8"/>
          <p:cNvSpPr/>
          <p:nvPr/>
        </p:nvSpPr>
        <p:spPr>
          <a:xfrm>
            <a:off x="500063" y="5357813"/>
            <a:ext cx="1592262" cy="928687"/>
          </a:xfrm>
          <a:prstGeom prst="notchedRightArrow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дефицит</a:t>
            </a:r>
          </a:p>
        </p:txBody>
      </p:sp>
      <p:sp>
        <p:nvSpPr>
          <p:cNvPr id="10" name="Горизонтальный свиток 9"/>
          <p:cNvSpPr/>
          <p:nvPr/>
        </p:nvSpPr>
        <p:spPr>
          <a:xfrm>
            <a:off x="2124075" y="5230813"/>
            <a:ext cx="2000250" cy="103346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2661.1 </a:t>
            </a:r>
          </a:p>
          <a:p>
            <a:pPr algn="ctr" eaLnBrk="1" hangingPunct="1">
              <a:defRPr/>
            </a:pPr>
            <a:r>
              <a:rPr lang="ru-RU" b="1" dirty="0" smtClean="0"/>
              <a:t>тыс. руб.</a:t>
            </a:r>
            <a:endParaRPr lang="ru-RU" b="1" dirty="0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5076825" y="2276475"/>
            <a:ext cx="881063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2021 год</a:t>
            </a:r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 smtClean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2" name="Горизонтальный свиток 11"/>
          <p:cNvSpPr/>
          <p:nvPr/>
        </p:nvSpPr>
        <p:spPr>
          <a:xfrm>
            <a:off x="4427984" y="2708920"/>
            <a:ext cx="2144712" cy="1033463"/>
          </a:xfrm>
          <a:prstGeom prst="horizontalScroll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109893.8</a:t>
            </a:r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3" name="Горизонтальный свиток 12"/>
          <p:cNvSpPr/>
          <p:nvPr/>
        </p:nvSpPr>
        <p:spPr>
          <a:xfrm>
            <a:off x="4427538" y="3929063"/>
            <a:ext cx="2144712" cy="1033462"/>
          </a:xfrm>
          <a:prstGeom prst="horizontalScroll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109893.8</a:t>
            </a:r>
          </a:p>
          <a:p>
            <a:pPr algn="ctr" eaLnBrk="1" hangingPunct="1">
              <a:defRPr/>
            </a:pPr>
            <a:r>
              <a:rPr lang="ru-RU" b="1" dirty="0" smtClean="0"/>
              <a:t>тыс</a:t>
            </a:r>
            <a:r>
              <a:rPr lang="ru-RU" b="1" dirty="0"/>
              <a:t>. </a:t>
            </a:r>
            <a:r>
              <a:rPr lang="ru-RU" b="1" dirty="0" err="1"/>
              <a:t>руб</a:t>
            </a:r>
            <a:endParaRPr lang="ru-RU" b="1" dirty="0"/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4427538" y="5143500"/>
            <a:ext cx="2144712" cy="1033463"/>
          </a:xfrm>
          <a:prstGeom prst="horizontalScroll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  <p:sp>
        <p:nvSpPr>
          <p:cNvPr id="15" name="Прямоугольник с одним скругленным углом 14"/>
          <p:cNvSpPr/>
          <p:nvPr/>
        </p:nvSpPr>
        <p:spPr>
          <a:xfrm>
            <a:off x="7596188" y="2276475"/>
            <a:ext cx="720725" cy="525463"/>
          </a:xfrm>
          <a:prstGeom prst="round1Re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dirty="0"/>
              <a:t> </a:t>
            </a:r>
            <a:endParaRPr lang="ru-RU" dirty="0" smtClean="0"/>
          </a:p>
          <a:p>
            <a:pPr algn="ctr" eaLnBrk="1" hangingPunct="1">
              <a:defRPr/>
            </a:pPr>
            <a:r>
              <a:rPr lang="ru-RU" dirty="0" smtClean="0"/>
              <a:t>2022 год</a:t>
            </a:r>
            <a:endParaRPr lang="ru-RU" dirty="0"/>
          </a:p>
          <a:p>
            <a:pPr algn="ctr" eaLnBrk="1" hangingPunct="1">
              <a:defRPr/>
            </a:pPr>
            <a:endParaRPr lang="ru-RU" dirty="0"/>
          </a:p>
        </p:txBody>
      </p:sp>
      <p:sp>
        <p:nvSpPr>
          <p:cNvPr id="16" name="Горизонтальный свиток 15"/>
          <p:cNvSpPr/>
          <p:nvPr/>
        </p:nvSpPr>
        <p:spPr>
          <a:xfrm>
            <a:off x="6929438" y="2714625"/>
            <a:ext cx="2000250" cy="1000125"/>
          </a:xfrm>
          <a:prstGeom prst="horizontalScroll">
            <a:avLst/>
          </a:prstGeom>
          <a:solidFill>
            <a:srgbClr val="FFFF00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111 304.8</a:t>
            </a:r>
          </a:p>
          <a:p>
            <a:pPr algn="ctr" eaLnBrk="1" hangingPunct="1">
              <a:defRPr/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тыс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. руб.</a:t>
            </a:r>
          </a:p>
        </p:txBody>
      </p:sp>
      <p:sp>
        <p:nvSpPr>
          <p:cNvPr id="17" name="Горизонтальный свиток 16"/>
          <p:cNvSpPr/>
          <p:nvPr/>
        </p:nvSpPr>
        <p:spPr>
          <a:xfrm>
            <a:off x="6929438" y="3786188"/>
            <a:ext cx="2000250" cy="1033462"/>
          </a:xfrm>
          <a:prstGeom prst="horizontalScroll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b="1" dirty="0" smtClean="0"/>
              <a:t>111 304.9</a:t>
            </a:r>
          </a:p>
          <a:p>
            <a:pPr algn="ctr" eaLnBrk="1" hangingPunct="1">
              <a:defRPr/>
            </a:pPr>
            <a:r>
              <a:rPr lang="ru-RU" b="1" dirty="0" smtClean="0"/>
              <a:t> </a:t>
            </a:r>
            <a:r>
              <a:rPr lang="ru-RU" b="1" dirty="0"/>
              <a:t>тыс. руб.</a:t>
            </a:r>
          </a:p>
        </p:txBody>
      </p:sp>
      <p:sp>
        <p:nvSpPr>
          <p:cNvPr id="18" name="Горизонтальный свиток 17"/>
          <p:cNvSpPr/>
          <p:nvPr/>
        </p:nvSpPr>
        <p:spPr>
          <a:xfrm>
            <a:off x="6973888" y="5072063"/>
            <a:ext cx="1955800" cy="1033462"/>
          </a:xfrm>
          <a:prstGeom prst="horizontalScroll">
            <a:avLst/>
          </a:prstGeom>
          <a:solidFill>
            <a:schemeClr val="accent6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ru-RU" b="1" dirty="0"/>
              <a:t>0,0 тыс. руб.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b="1" dirty="0" smtClean="0">
                <a:solidFill>
                  <a:srgbClr val="0070C0"/>
                </a:solidFill>
              </a:rPr>
              <a:t>Основные параметры бюджета Константиновского городского поселения Константиновского района на 2020 -2022 годы </a:t>
            </a:r>
            <a:r>
              <a:rPr lang="ru-RU" sz="1600" b="1" dirty="0" smtClean="0">
                <a:solidFill>
                  <a:srgbClr val="0070C0"/>
                </a:solidFill>
              </a:rPr>
              <a:t>тыс. рублей</a:t>
            </a: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18488" cy="4592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60124"/>
                <a:gridCol w="1849120"/>
                <a:gridCol w="2054622"/>
                <a:gridCol w="2054622"/>
              </a:tblGrid>
              <a:tr h="370866">
                <a:tc>
                  <a:txBody>
                    <a:bodyPr/>
                    <a:lstStyle/>
                    <a:p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2020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2021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2022 (план)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1. Доходы</a:t>
                      </a:r>
                      <a:r>
                        <a:rPr lang="ru-RU" sz="1800" baseline="0" dirty="0" smtClean="0"/>
                        <a:t>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230115.8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109 893.8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111 304.9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 gridSpan="4"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из них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Налоговые</a:t>
                      </a:r>
                      <a:r>
                        <a:rPr lang="ru-RU" sz="1800" baseline="0" dirty="0" smtClean="0"/>
                        <a:t> и неналоговые доходы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 </a:t>
                      </a:r>
                      <a:r>
                        <a:rPr lang="en-US" sz="1800" dirty="0" smtClean="0"/>
                        <a:t>677.1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70 527.0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</a:t>
                      </a:r>
                      <a:r>
                        <a:rPr lang="en-US" sz="1800" dirty="0" smtClean="0"/>
                        <a:t>72 646.5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Безвозмездные поступления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161 438.2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39 366.8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38 658.4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370866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2.</a:t>
                      </a:r>
                      <a:r>
                        <a:rPr lang="ru-RU" sz="1800" baseline="0" dirty="0" smtClean="0"/>
                        <a:t> Расходы, всего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232 776.9</a:t>
                      </a:r>
                      <a:endParaRPr lang="ru-RU" sz="1800" dirty="0" smtClean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109 893.8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111 304.9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640124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3. Дефицит</a:t>
                      </a:r>
                      <a:r>
                        <a:rPr lang="ru-RU" sz="1800" baseline="0" dirty="0" smtClean="0"/>
                        <a:t> (-), </a:t>
                      </a:r>
                      <a:r>
                        <a:rPr lang="ru-RU" sz="1800" baseline="0" dirty="0" err="1" smtClean="0"/>
                        <a:t>профицит</a:t>
                      </a:r>
                      <a:r>
                        <a:rPr lang="ru-RU" sz="1800" baseline="0" dirty="0" smtClean="0"/>
                        <a:t> (+)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-2661.1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  <a:tr h="914463">
                <a:tc>
                  <a:txBody>
                    <a:bodyPr/>
                    <a:lstStyle/>
                    <a:p>
                      <a:r>
                        <a:rPr lang="ru-RU" sz="1800" dirty="0" smtClean="0"/>
                        <a:t>4. Источники финансирования дефицита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  </a:t>
                      </a:r>
                      <a:r>
                        <a:rPr lang="en-US" sz="1800" dirty="0" smtClean="0"/>
                        <a:t>2661.1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 -</a:t>
                      </a:r>
                      <a:endParaRPr lang="ru-RU" sz="1800" dirty="0"/>
                    </a:p>
                  </a:txBody>
                  <a:tcPr marL="91431" marR="91431" marT="45723" marB="45723"/>
                </a:tc>
              </a:tr>
            </a:tbl>
          </a:graphicData>
        </a:graphic>
      </p:graphicFrame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2535</TotalTime>
  <Words>918</Words>
  <Application>Microsoft Office PowerPoint</Application>
  <PresentationFormat>Экран (4:3)</PresentationFormat>
  <Paragraphs>186</Paragraphs>
  <Slides>25</Slides>
  <Notes>4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7" baseType="lpstr">
      <vt:lpstr>Тема Office</vt:lpstr>
      <vt:lpstr>Документ WordPad</vt:lpstr>
      <vt:lpstr>Слайд 1</vt:lpstr>
      <vt:lpstr>Слайд 2</vt:lpstr>
      <vt:lpstr>Слайд 3</vt:lpstr>
      <vt:lpstr>Основные понятия</vt:lpstr>
      <vt:lpstr>Основные понятия</vt:lpstr>
      <vt:lpstr>Основные понятия</vt:lpstr>
      <vt:lpstr>Основные задачи и приоритетные направления бюджетной политики</vt:lpstr>
      <vt:lpstr>Основные характеристики бюджета Константиновского городского поселения</vt:lpstr>
      <vt:lpstr>Основные параметры бюджета Константиновского городского поселения Константиновского района на 2020 -2022 годы тыс. рублей</vt:lpstr>
      <vt:lpstr>Доходы бюджета</vt:lpstr>
      <vt:lpstr>Динамика собственных доходов бюджета Константиновского городского поселения Константиновского района</vt:lpstr>
      <vt:lpstr>Динамика поступлений в бюджет Константиновского городского поселения Константиновского района налога на доходы физических лиц</vt:lpstr>
      <vt:lpstr>Динамика поступлений в бюджет Константиновского городского поселения Константиновского района налога на имущество физических лиц</vt:lpstr>
      <vt:lpstr>Безвозмездные поступления из областного бюджета и бюджета Константиновского района</vt:lpstr>
      <vt:lpstr>Расходы бюджета</vt:lpstr>
      <vt:lpstr>Динамика расходов бюджета Константиновского городского поселения Константиновского района</vt:lpstr>
      <vt:lpstr>Муниципальные программы Константиновского городского поселения на  2020 год</vt:lpstr>
      <vt:lpstr>Структура расходов бюджета Константиновского городского поселения Константиновского района в 2020 году по разделам (Всего расходов  232 776,9тыс.руб.)</vt:lpstr>
      <vt:lpstr>Слайд 19</vt:lpstr>
      <vt:lpstr>Слайд 20</vt:lpstr>
      <vt:lpstr>Слайд 21</vt:lpstr>
      <vt:lpstr>Слайд 22</vt:lpstr>
      <vt:lpstr>Слайд 23</vt:lpstr>
      <vt:lpstr>Расходы на финансовое обеспечение  выполнения муниципального задания  муниципальными бюджетными учреждениями  культуры </vt:lpstr>
      <vt:lpstr>Слайд 25</vt:lpstr>
    </vt:vector>
  </TitlesOfParts>
  <Company>Администрация Зерноградского городского поселения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Исполнение бюджета Зерноградского городского поселения</dc:title>
  <dc:creator>Пользователь</dc:creator>
  <cp:lastModifiedBy>Хрипунова</cp:lastModifiedBy>
  <cp:revision>383</cp:revision>
  <dcterms:created xsi:type="dcterms:W3CDTF">2014-05-06T10:38:29Z</dcterms:created>
  <dcterms:modified xsi:type="dcterms:W3CDTF">2020-01-29T10:14:57Z</dcterms:modified>
</cp:coreProperties>
</file>