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0"/>
              <c:layout>
                <c:manualLayout>
                  <c:x val="-2.9320987654321E-2"/>
                  <c:y val="-5.5555555555555546E-2"/>
                </c:manualLayout>
              </c:layout>
              <c:showVal val="1"/>
            </c:dLbl>
            <c:dLbl>
              <c:idx val="1"/>
              <c:layout>
                <c:manualLayout>
                  <c:x val="-2.3148148148148188E-2"/>
                  <c:y val="-4.722222222222247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43357.1</c:v>
                </c:pt>
                <c:pt idx="1">
                  <c:v>69738.399999999994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-3.0864197530864131E-3"/>
                  <c:y val="-1.666666666666676E-2"/>
                </c:manualLayout>
              </c:layout>
              <c:showVal val="1"/>
            </c:dLbl>
            <c:dLbl>
              <c:idx val="1"/>
              <c:layout>
                <c:manualLayout>
                  <c:x val="-1.5432098765432204E-3"/>
                  <c:y val="-2.500000000000010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92634.7</c:v>
                </c:pt>
                <c:pt idx="1">
                  <c:v>170201.60000000001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4.6296296296296346E-3"/>
                  <c:y val="-1.9444444444444445E-2"/>
                </c:manualLayout>
              </c:layout>
              <c:showVal val="1"/>
            </c:dLbl>
            <c:dLbl>
              <c:idx val="1"/>
              <c:layout>
                <c:manualLayout>
                  <c:x val="-1.6975308641975446E-2"/>
                  <c:y val="-5.555555555555546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55335.6</c:v>
                </c:pt>
                <c:pt idx="1">
                  <c:v>245620.2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6975308641975329E-2"/>
                  <c:y val="-3.6111111111111142E-2"/>
                </c:manualLayout>
              </c:layout>
              <c:showVal val="1"/>
            </c:dLbl>
            <c:dLbl>
              <c:idx val="1"/>
              <c:layout>
                <c:manualLayout>
                  <c:x val="2.4691358024691388E-2"/>
                  <c:y val="-1.388888888888890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63813.1</c:v>
                </c:pt>
                <c:pt idx="1">
                  <c:v>198219.4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3.086419753086422E-2"/>
                  <c:y val="-4.4444444444444488E-2"/>
                </c:manualLayout>
              </c:layout>
              <c:showVal val="1"/>
            </c:dLbl>
            <c:dLbl>
              <c:idx val="1"/>
              <c:layout>
                <c:manualLayout>
                  <c:x val="3.7037037037037056E-2"/>
                  <c:y val="-4.166666666666668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59280.7</c:v>
                </c:pt>
                <c:pt idx="1">
                  <c:v>168561.7</c:v>
                </c:pt>
              </c:numCache>
            </c:numRef>
          </c:val>
        </c:ser>
        <c:shape val="box"/>
        <c:axId val="72818048"/>
        <c:axId val="72860800"/>
        <c:axId val="0"/>
      </c:bar3DChart>
      <c:catAx>
        <c:axId val="72818048"/>
        <c:scaling>
          <c:orientation val="minMax"/>
        </c:scaling>
        <c:axPos val="b"/>
        <c:tickLblPos val="nextTo"/>
        <c:crossAx val="72860800"/>
        <c:crosses val="autoZero"/>
        <c:auto val="1"/>
        <c:lblAlgn val="ctr"/>
        <c:lblOffset val="100"/>
      </c:catAx>
      <c:valAx>
        <c:axId val="72860800"/>
        <c:scaling>
          <c:orientation val="minMax"/>
        </c:scaling>
        <c:axPos val="l"/>
        <c:majorGridlines/>
        <c:numFmt formatCode="General" sourceLinked="1"/>
        <c:tickLblPos val="nextTo"/>
        <c:crossAx val="728180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CFF99"/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FFCC"/>
              </a:solidFill>
            </c:spPr>
          </c:dPt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Прочие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17182</c:v>
                </c:pt>
                <c:pt idx="1">
                  <c:v>6402.9</c:v>
                </c:pt>
                <c:pt idx="2">
                  <c:v>8139.5</c:v>
                </c:pt>
                <c:pt idx="3">
                  <c:v>2879.7</c:v>
                </c:pt>
                <c:pt idx="4">
                  <c:v>18663.5</c:v>
                </c:pt>
                <c:pt idx="5">
                  <c:v>1771.7</c:v>
                </c:pt>
                <c:pt idx="6">
                  <c:v>262.8</c:v>
                </c:pt>
                <c:pt idx="7">
                  <c:v>3432.8</c:v>
                </c:pt>
                <c:pt idx="8">
                  <c:v>545.79999999999995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71700.899999999994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147079.79999999999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203970.1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59523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97702.8</c:v>
                </c:pt>
              </c:numCache>
            </c:numRef>
          </c:val>
        </c:ser>
        <c:shape val="cone"/>
        <c:axId val="84315520"/>
        <c:axId val="84329600"/>
        <c:axId val="0"/>
      </c:bar3DChart>
      <c:catAx>
        <c:axId val="84315520"/>
        <c:scaling>
          <c:orientation val="minMax"/>
        </c:scaling>
        <c:axPos val="b"/>
        <c:tickLblPos val="nextTo"/>
        <c:crossAx val="84329600"/>
        <c:crosses val="autoZero"/>
        <c:auto val="1"/>
        <c:lblAlgn val="ctr"/>
        <c:lblOffset val="100"/>
      </c:catAx>
      <c:valAx>
        <c:axId val="84329600"/>
        <c:scaling>
          <c:orientation val="minMax"/>
        </c:scaling>
        <c:axPos val="l"/>
        <c:majorGridlines/>
        <c:numFmt formatCode="0.0" sourceLinked="1"/>
        <c:tickLblPos val="nextTo"/>
        <c:crossAx val="843155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8634198502965014E-2"/>
          <c:y val="3.432633420822398E-2"/>
          <c:w val="0.76869531933508395"/>
          <c:h val="0.9313473315835524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59851.7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132379.9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256333.6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4.6296296296296294E-2"/>
                  <c:y val="0.2361111111111111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198255.2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7.0987654320987692E-2"/>
                  <c:y val="-5.5555555555555783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171693.5</c:v>
                </c:pt>
              </c:numCache>
            </c:numRef>
          </c:val>
        </c:ser>
        <c:shape val="box"/>
        <c:axId val="85329792"/>
        <c:axId val="85331328"/>
        <c:axId val="84406272"/>
      </c:bar3DChart>
      <c:catAx>
        <c:axId val="85329792"/>
        <c:scaling>
          <c:orientation val="minMax"/>
        </c:scaling>
        <c:axPos val="b"/>
        <c:tickLblPos val="none"/>
        <c:crossAx val="85331328"/>
        <c:crosses val="autoZero"/>
        <c:auto val="1"/>
        <c:lblAlgn val="ctr"/>
        <c:lblOffset val="100"/>
      </c:catAx>
      <c:valAx>
        <c:axId val="85331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5329792"/>
        <c:crosses val="autoZero"/>
        <c:crossBetween val="between"/>
      </c:valAx>
      <c:serAx>
        <c:axId val="8440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533132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4"/>
              <c:layout>
                <c:manualLayout>
                  <c:x val="4.6296296296296328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124.2</c:v>
                </c:pt>
                <c:pt idx="1">
                  <c:v>782.3</c:v>
                </c:pt>
                <c:pt idx="2">
                  <c:v>146.5</c:v>
                </c:pt>
                <c:pt idx="3">
                  <c:v>208.4</c:v>
                </c:pt>
                <c:pt idx="4">
                  <c:v>246.7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1.38888888888889E-2"/>
                  <c:y val="-6.1111111111111158E-2"/>
                </c:manualLayout>
              </c:layout>
              <c:showVal val="1"/>
            </c:dLbl>
            <c:dLbl>
              <c:idx val="4"/>
              <c:layout>
                <c:manualLayout>
                  <c:x val="-1.3888888888888885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75.7</c:v>
                </c:pt>
                <c:pt idx="2">
                  <c:v>54.6</c:v>
                </c:pt>
                <c:pt idx="3">
                  <c:v>111.6</c:v>
                </c:pt>
                <c:pt idx="4">
                  <c:v>111.5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dLbls>
            <c:dLbl>
              <c:idx val="3"/>
              <c:layout>
                <c:manualLayout>
                  <c:x val="3.7037037037037056E-2"/>
                  <c:y val="-5.2777777777777764E-2"/>
                </c:manualLayout>
              </c:layout>
              <c:showVal val="1"/>
            </c:dLbl>
            <c:dLbl>
              <c:idx val="4"/>
              <c:layout>
                <c:manualLayout>
                  <c:x val="0.47222222222222232"/>
                  <c:y val="-1.9444444444444445E-2"/>
                </c:manualLayout>
              </c:layout>
              <c:spPr/>
              <c:txPr>
                <a:bodyPr/>
                <a:lstStyle/>
                <a:p>
                  <a:pPr>
                    <a:defRPr sz="1000" b="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541.79999999999995</c:v>
                </c:pt>
                <c:pt idx="1">
                  <c:v>735</c:v>
                </c:pt>
                <c:pt idx="3">
                  <c:v>711.4</c:v>
                </c:pt>
                <c:pt idx="4">
                  <c:v>768.6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dLbl>
              <c:idx val="3"/>
              <c:layout>
                <c:manualLayout>
                  <c:x val="6.0185185185185217E-2"/>
                  <c:y val="-6.3888888888888912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2">
                  <c:v>18130.8</c:v>
                </c:pt>
                <c:pt idx="3">
                  <c:v>107184.1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2">
                  <c:v>173332.5</c:v>
                </c:pt>
                <c:pt idx="3">
                  <c:v>3013.7</c:v>
                </c:pt>
              </c:numCache>
            </c:numRef>
          </c:val>
        </c:ser>
        <c:shape val="box"/>
        <c:axId val="99923456"/>
        <c:axId val="99924992"/>
        <c:axId val="0"/>
      </c:bar3DChart>
      <c:catAx>
        <c:axId val="99923456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9924992"/>
        <c:crosses val="autoZero"/>
        <c:auto val="1"/>
        <c:lblAlgn val="ctr"/>
        <c:lblOffset val="100"/>
      </c:catAx>
      <c:valAx>
        <c:axId val="9992499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99234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21225.4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89342.8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</c:v>
                </c:pt>
              </c:strCache>
            </c:strRef>
          </c:tx>
          <c:dLbls>
            <c:dLbl>
              <c:idx val="0"/>
              <c:layout>
                <c:manualLayout>
                  <c:x val="3.08641975308643E-3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25378.7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107184.1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37596.9</c:v>
                </c:pt>
              </c:numCache>
            </c:numRef>
          </c:val>
        </c:ser>
        <c:shape val="box"/>
        <c:axId val="100796672"/>
        <c:axId val="100143104"/>
        <c:axId val="0"/>
      </c:bar3DChart>
      <c:catAx>
        <c:axId val="100796672"/>
        <c:scaling>
          <c:orientation val="minMax"/>
        </c:scaling>
        <c:axPos val="b"/>
        <c:tickLblPos val="nextTo"/>
        <c:crossAx val="100143104"/>
        <c:crosses val="autoZero"/>
        <c:auto val="1"/>
        <c:lblAlgn val="ctr"/>
        <c:lblOffset val="100"/>
      </c:catAx>
      <c:valAx>
        <c:axId val="100143104"/>
        <c:scaling>
          <c:orientation val="minMax"/>
        </c:scaling>
        <c:axPos val="l"/>
        <c:majorGridlines/>
        <c:numFmt formatCode="General" sourceLinked="1"/>
        <c:tickLblPos val="nextTo"/>
        <c:crossAx val="1007966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2019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59 280,7 тыс. руб. или 104,4 % к плану. Полученный объем доходов ниже уровня прошлого года на 4 532,4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94733" y="-1948981"/>
        <a:ext cx="1202789" cy="5266944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"/>
        <a:ext cx="2962656" cy="136501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59 280,7 тыс. руб. или 104,4 % к плану. Полученный объем доходов ниже уровня прошлого года на 4 532,4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15338" y="394367"/>
        <a:ext cx="2950649" cy="5261800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2019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0517"/>
        <a:ext cx="2959762" cy="308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Константиновского городского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2019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205187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Администрации Константиновского городского поселения основных направлений бюджетной и налоговой политики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26.10.2018 № 3)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 smtClean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/>
                <a:t>В 2019 году на реализацию 10 муниципальных программ было направлено 171,7 млн. руб. или 99,7 % общих расходов бюджета города</a:t>
              </a:r>
              <a:endParaRPr lang="ru-RU" sz="17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Расходы на развитие </a:t>
              </a:r>
              <a:r>
                <a:rPr lang="ru-RU" sz="1400" dirty="0" smtClean="0"/>
                <a:t> </a:t>
              </a:r>
              <a:r>
                <a:rPr lang="ru-RU" sz="1400" dirty="0" smtClean="0"/>
                <a:t>инвестиционной деятельности в городском поселении составили  86,9 млн. </a:t>
              </a:r>
              <a:r>
                <a:rPr lang="ru-RU" sz="1400" dirty="0" smtClean="0"/>
                <a:t>руб. , что в 21 раз больше по сравнению с 2018 годом. Большую </a:t>
              </a:r>
              <a:r>
                <a:rPr lang="ru-RU" sz="1400" dirty="0" smtClean="0"/>
                <a:t>часть </a:t>
              </a:r>
              <a:r>
                <a:rPr lang="ru-RU" sz="1400" dirty="0" smtClean="0"/>
                <a:t>расходов  </a:t>
              </a:r>
              <a:r>
                <a:rPr lang="ru-RU" sz="1400" dirty="0" smtClean="0"/>
                <a:t>составили расходы на приобретение основных </a:t>
              </a:r>
              <a:r>
                <a:rPr lang="ru-RU" sz="1400" dirty="0" smtClean="0"/>
                <a:t>средств  </a:t>
              </a:r>
              <a:r>
                <a:rPr lang="ru-RU" sz="1400" dirty="0" smtClean="0"/>
                <a:t>создание комфортной городской среды - нацпроекты).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Расходы городского бюджета на развитие дорожной деятельности в 2019 году составили  37,6  млн. рублей или 21,8 % от общего объема расходов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Собранием депутатов Константиновского городского поселения принято решение от 26.12.2018 № 106 «О бюджете Константиновского городского поселения Константиновского района на 2019 год и на плановый период </a:t>
              </a:r>
              <a:r>
                <a:rPr lang="ru-RU" sz="1400" dirty="0" smtClean="0"/>
                <a:t>2021-2022 </a:t>
              </a:r>
              <a:r>
                <a:rPr lang="ru-RU" sz="1400" dirty="0" smtClean="0"/>
                <a:t>годов» </a:t>
              </a:r>
              <a:r>
                <a:rPr lang="ru-RU" sz="1400" kern="1200" dirty="0" smtClean="0"/>
                <a:t>Общий объем доходов составил 218,7 млн. руб., общий объем расходов  - 226,7 млн. руб., дефицит  бюджета составил – 8,0 млн.руб.</a:t>
              </a:r>
              <a:endParaRPr lang="ru-RU" sz="1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007412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2019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5233356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014575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Всего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1 126,8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тыс.руб.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235239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614</TotalTime>
  <Words>441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Константиновского городского поселения</vt:lpstr>
      <vt:lpstr>Реализация утвержденных Главой Администрации Константиновского городского поселения основных направлений бюджетной и налоговой политики на 2019 год  (Постановление от 26.10.2018 № 3)</vt:lpstr>
      <vt:lpstr>Слайд 3</vt:lpstr>
      <vt:lpstr>Наполняемость местного бюджета от установленных нормативов отчислений 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2019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 Всего 1 126,8 тыс.руб.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Хрипунова</cp:lastModifiedBy>
  <cp:revision>119</cp:revision>
  <dcterms:created xsi:type="dcterms:W3CDTF">2014-05-06T11:50:27Z</dcterms:created>
  <dcterms:modified xsi:type="dcterms:W3CDTF">2021-01-27T13:59:35Z</dcterms:modified>
</cp:coreProperties>
</file>