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7D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 varScale="1">
        <p:scale>
          <a:sx n="86" d="100"/>
          <a:sy n="86" d="100"/>
        </p:scale>
        <p:origin x="13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hPercent val="8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03663947836141"/>
          <c:y val="3.1105050827685877E-2"/>
          <c:w val="0.89096338636573369"/>
          <c:h val="0.81215607120042221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5.9786200779951499E-3"/>
                  <c:y val="-1.377885096100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B8-4AC7-9C38-6DF4301548AC}"/>
                </c:ext>
              </c:extLst>
            </c:dLbl>
            <c:dLbl>
              <c:idx val="2"/>
              <c:layout>
                <c:manualLayout>
                  <c:x val="1.0462585136491441E-2"/>
                  <c:y val="-4.9603863459615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B8-4AC7-9C38-6DF4301548AC}"/>
                </c:ext>
              </c:extLst>
            </c:dLbl>
            <c:dLbl>
              <c:idx val="3"/>
              <c:layout>
                <c:manualLayout>
                  <c:x val="5.9786200779951499E-3"/>
                  <c:y val="-7.4405795189423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B8-4AC7-9C38-6DF4301548AC}"/>
                </c:ext>
              </c:extLst>
            </c:dLbl>
            <c:dLbl>
              <c:idx val="4"/>
              <c:layout>
                <c:manualLayout>
                  <c:x val="8.9679301169927304E-3"/>
                  <c:y val="2.7557701922008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B8-4AC7-9C38-6DF4301548AC}"/>
                </c:ext>
              </c:extLst>
            </c:dLbl>
            <c:dLbl>
              <c:idx val="6"/>
              <c:layout>
                <c:manualLayout>
                  <c:x val="8.9679301169927304E-3"/>
                  <c:y val="-4.1336552883012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B8-4AC7-9C38-6DF4301548AC}"/>
                </c:ext>
              </c:extLst>
            </c:dLbl>
            <c:dLbl>
              <c:idx val="7"/>
              <c:layout>
                <c:manualLayout>
                  <c:x val="1.3451895175488981E-2"/>
                  <c:y val="-7.991733557382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B8-4AC7-9C38-6DF4301548AC}"/>
                </c:ext>
              </c:extLst>
            </c:dLbl>
            <c:dLbl>
              <c:idx val="9"/>
              <c:layout>
                <c:manualLayout>
                  <c:x val="1.9431988041853521E-2"/>
                  <c:y val="-1.1023080768803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B8-4AC7-9C38-6DF4301548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Sheet1!$A$1:$E$1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92693.9</c:v>
                </c:pt>
                <c:pt idx="1">
                  <c:v>91599.1</c:v>
                </c:pt>
                <c:pt idx="2">
                  <c:v>87268.4</c:v>
                </c:pt>
                <c:pt idx="3">
                  <c:v>89501</c:v>
                </c:pt>
                <c:pt idx="4">
                  <c:v>91970.2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B8-4AC7-9C38-6DF430154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gapDepth val="204"/>
        <c:shape val="box"/>
        <c:axId val="79987072"/>
        <c:axId val="79988608"/>
        <c:axId val="0"/>
      </c:bar3DChart>
      <c:catAx>
        <c:axId val="799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9988608"/>
        <c:crosses val="autoZero"/>
        <c:auto val="1"/>
        <c:lblAlgn val="ctr"/>
        <c:lblOffset val="100"/>
        <c:noMultiLvlLbl val="0"/>
      </c:catAx>
      <c:valAx>
        <c:axId val="79988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998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10360225169507E-2"/>
          <c:y val="3.3678290213723511E-2"/>
          <c:w val="0.82457742785923127"/>
          <c:h val="0.76200429634541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116.2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E-4866-BE9B-2297A3D3D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062464"/>
        <c:axId val="134064000"/>
        <c:axId val="133707520"/>
      </c:bar3DChart>
      <c:catAx>
        <c:axId val="1340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4064000"/>
        <c:crosses val="autoZero"/>
        <c:auto val="1"/>
        <c:lblAlgn val="ctr"/>
        <c:lblOffset val="100"/>
        <c:noMultiLvlLbl val="0"/>
      </c:catAx>
      <c:valAx>
        <c:axId val="13406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4062464"/>
        <c:crosses val="autoZero"/>
        <c:crossBetween val="between"/>
      </c:valAx>
      <c:serAx>
        <c:axId val="133707520"/>
        <c:scaling>
          <c:orientation val="minMax"/>
        </c:scaling>
        <c:delete val="1"/>
        <c:axPos val="b"/>
        <c:majorTickMark val="out"/>
        <c:minorTickMark val="none"/>
        <c:tickLblPos val="none"/>
        <c:crossAx val="1340640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1005917159763"/>
          <c:y val="0.12266112266112374"/>
          <c:w val="0.85088757396449965"/>
          <c:h val="0.727650727650732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79-4021-9A53-1BE6C62F9AFF}"/>
                </c:ext>
              </c:extLst>
            </c:dLbl>
            <c:dLbl>
              <c:idx val="1"/>
              <c:layout>
                <c:manualLayout>
                  <c:x val="-1.6099819897526547E-2"/>
                  <c:y val="-0.3030515273766066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79-4021-9A53-1BE6C62F9AFF}"/>
                </c:ext>
              </c:extLst>
            </c:dLbl>
            <c:dLbl>
              <c:idx val="2"/>
              <c:layout>
                <c:manualLayout>
                  <c:x val="3.2199639795053212E-3"/>
                  <c:y val="-0.3367239193073415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79-4021-9A53-1BE6C62F9AFF}"/>
                </c:ext>
              </c:extLst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79-4021-9A53-1BE6C62F9AFF}"/>
                </c:ext>
              </c:extLst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79-4021-9A53-1BE6C62F9AFF}"/>
                </c:ext>
              </c:extLst>
            </c:dLbl>
            <c:dLbl>
              <c:idx val="5"/>
              <c:layout>
                <c:manualLayout>
                  <c:x val="6.4399279590106736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9-4021-9A53-1BE6C62F9AFF}"/>
                </c:ext>
              </c:extLst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79-4021-9A53-1BE6C62F9AFF}"/>
                </c:ext>
              </c:extLst>
            </c:dLbl>
            <c:dLbl>
              <c:idx val="7"/>
              <c:layout>
                <c:manualLayout>
                  <c:x val="-1.9685039370078831E-3"/>
                  <c:y val="-6.199365286172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79-4021-9A53-1BE6C62F9AFF}"/>
                </c:ext>
              </c:extLst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79-4021-9A53-1BE6C62F9AFF}"/>
                </c:ext>
              </c:extLst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12364.8</c:v>
                </c:pt>
                <c:pt idx="1">
                  <c:v>14064.8</c:v>
                </c:pt>
                <c:pt idx="2">
                  <c:v>14071.7</c:v>
                </c:pt>
                <c:pt idx="3">
                  <c:v>14510</c:v>
                </c:pt>
                <c:pt idx="4">
                  <c:v>14713.6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79-4021-9A53-1BE6C62F9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135168"/>
        <c:axId val="134145152"/>
        <c:axId val="0"/>
      </c:bar3DChart>
      <c:catAx>
        <c:axId val="13413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145152"/>
        <c:crosses val="autoZero"/>
        <c:auto val="1"/>
        <c:lblAlgn val="ctr"/>
        <c:lblOffset val="100"/>
        <c:noMultiLvlLbl val="0"/>
      </c:catAx>
      <c:valAx>
        <c:axId val="134145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135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44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layout>
        <c:manualLayout>
          <c:xMode val="edge"/>
          <c:yMode val="edge"/>
          <c:x val="0.62160671165755021"/>
          <c:y val="1.432743271920123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54962464780442"/>
          <c:y val="2.9989714078902857E-2"/>
          <c:w val="0.89105858170605579"/>
          <c:h val="0.783799895100737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340387253203041E-2"/>
                  <c:y val="-0.19219606779509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7-42D8-8429-CD59A0941314}"/>
                </c:ext>
              </c:extLst>
            </c:dLbl>
            <c:dLbl>
              <c:idx val="1"/>
              <c:layout>
                <c:manualLayout>
                  <c:x val="1.1560455179255105E-2"/>
                  <c:y val="-0.38729910108872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7-42D8-8429-CD59A0941314}"/>
                </c:ext>
              </c:extLst>
            </c:dLbl>
            <c:dLbl>
              <c:idx val="2"/>
              <c:layout>
                <c:manualLayout>
                  <c:x val="1.5726989848918214E-2"/>
                  <c:y val="-0.2608684532562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7-42D8-8429-CD59A0941314}"/>
                </c:ext>
              </c:extLst>
            </c:dLbl>
            <c:dLbl>
              <c:idx val="3"/>
              <c:layout>
                <c:manualLayout>
                  <c:x val="6.6074941830693706E-3"/>
                  <c:y val="-0.31589662670789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7-42D8-8429-CD59A0941314}"/>
                </c:ext>
              </c:extLst>
            </c:dLbl>
            <c:dLbl>
              <c:idx val="4"/>
              <c:layout>
                <c:manualLayout>
                  <c:x val="8.2211279998978624E-3"/>
                  <c:y val="-0.39479325212627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7-42D8-8429-CD59A0941314}"/>
                </c:ext>
              </c:extLst>
            </c:dLbl>
            <c:dLbl>
              <c:idx val="5"/>
              <c:layout>
                <c:manualLayout>
                  <c:x val="3.0022107618145489E-3"/>
                  <c:y val="-0.12385732976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7-42D8-8429-CD59A0941314}"/>
                </c:ext>
              </c:extLst>
            </c:dLbl>
            <c:dLbl>
              <c:idx val="6"/>
              <c:layout>
                <c:manualLayout>
                  <c:x val="6.9444444444444874E-3"/>
                  <c:y val="-0.1583608282645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7-42D8-8429-CD59A0941314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7-42D8-8429-CD59A09413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(план)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19237.900000000001</c:v>
                </c:pt>
                <c:pt idx="1">
                  <c:v>19150</c:v>
                </c:pt>
                <c:pt idx="2">
                  <c:v>20334.599999999999</c:v>
                </c:pt>
                <c:pt idx="3">
                  <c:v>20718.3</c:v>
                </c:pt>
                <c:pt idx="4">
                  <c:v>21169.7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77-42D8-8429-CD59A0941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148736"/>
        <c:axId val="87905408"/>
        <c:axId val="0"/>
      </c:bar3DChart>
      <c:catAx>
        <c:axId val="821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905408"/>
        <c:crosses val="autoZero"/>
        <c:auto val="1"/>
        <c:lblAlgn val="ctr"/>
        <c:lblOffset val="100"/>
        <c:noMultiLvlLbl val="0"/>
      </c:catAx>
      <c:valAx>
        <c:axId val="8790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4873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>
        <c:manualLayout>
          <c:xMode val="edge"/>
          <c:yMode val="edge"/>
          <c:x val="0.82126887682346794"/>
          <c:y val="3.070404542990430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56"/>
          <c:h val="0.783799895100737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44-4B41-9B22-2A529B62A5B5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44-4B41-9B22-2A529B62A5B5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44-4B41-9B22-2A529B62A5B5}"/>
                </c:ext>
              </c:extLst>
            </c:dLbl>
            <c:dLbl>
              <c:idx val="3"/>
              <c:layout>
                <c:manualLayout>
                  <c:x val="6.6074941830693706E-3"/>
                  <c:y val="-0.23401330163452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44-4B41-9B22-2A529B62A5B5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44-4B41-9B22-2A529B62A5B5}"/>
                </c:ext>
              </c:extLst>
            </c:dLbl>
            <c:dLbl>
              <c:idx val="5"/>
              <c:layout>
                <c:manualLayout>
                  <c:x val="3.0022107618145498E-3"/>
                  <c:y val="-0.12385732976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44-4B41-9B22-2A529B62A5B5}"/>
                </c:ext>
              </c:extLst>
            </c:dLbl>
            <c:dLbl>
              <c:idx val="6"/>
              <c:layout>
                <c:manualLayout>
                  <c:x val="6.9444444444444883E-3"/>
                  <c:y val="-0.1583608282645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44-4B41-9B22-2A529B62A5B5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44-4B41-9B22-2A529B62A5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(план)</c:v>
                </c:pt>
                <c:pt idx="2">
                  <c:v>2023 (план)</c:v>
                </c:pt>
                <c:pt idx="3">
                  <c:v>2024(план)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18821.7</c:v>
                </c:pt>
                <c:pt idx="1">
                  <c:v>19821</c:v>
                </c:pt>
                <c:pt idx="2">
                  <c:v>19359</c:v>
                </c:pt>
                <c:pt idx="3">
                  <c:v>20028</c:v>
                </c:pt>
                <c:pt idx="4">
                  <c:v>20725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44-4B41-9B22-2A529B62A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181120"/>
        <c:axId val="88216320"/>
        <c:axId val="0"/>
      </c:bar3DChart>
      <c:catAx>
        <c:axId val="8218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216320"/>
        <c:crosses val="autoZero"/>
        <c:auto val="1"/>
        <c:lblAlgn val="ctr"/>
        <c:lblOffset val="100"/>
        <c:noMultiLvlLbl val="0"/>
      </c:catAx>
      <c:valAx>
        <c:axId val="8821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8112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layout>
        <c:manualLayout>
          <c:xMode val="edge"/>
          <c:yMode val="edge"/>
          <c:x val="0.60509329548210944"/>
          <c:y val="1.705687688831329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45"/>
          <c:h val="0.7837998951007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8A-403A-888C-9DB83EE5B59E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A-403A-888C-9DB83EE5B59E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8A-403A-888C-9DB83EE5B59E}"/>
                </c:ext>
              </c:extLst>
            </c:dLbl>
            <c:dLbl>
              <c:idx val="3"/>
              <c:layout>
                <c:manualLayout>
                  <c:x val="1.1111134750565963E-2"/>
                  <c:y val="-0.11391779651400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A-403A-888C-9DB83EE5B59E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8A-403A-888C-9DB83EE5B59E}"/>
                </c:ext>
              </c:extLst>
            </c:dLbl>
            <c:dLbl>
              <c:idx val="5"/>
              <c:layout>
                <c:manualLayout>
                  <c:x val="3.0022107618145506E-3"/>
                  <c:y val="-0.12385732976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A-403A-888C-9DB83EE5B59E}"/>
                </c:ext>
              </c:extLst>
            </c:dLbl>
            <c:dLbl>
              <c:idx val="6"/>
              <c:layout>
                <c:manualLayout>
                  <c:x val="6.9444444444444892E-3"/>
                  <c:y val="-0.1583608282645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8A-403A-888C-9DB83EE5B59E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8A-403A-888C-9DB83EE5B5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2022(план)</c:v>
                </c:pt>
                <c:pt idx="2">
                  <c:v>2023 (план)</c:v>
                </c:pt>
                <c:pt idx="3">
                  <c:v>2024(план)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14204.4</c:v>
                </c:pt>
                <c:pt idx="1">
                  <c:v>14029</c:v>
                </c:pt>
                <c:pt idx="2">
                  <c:v>15033</c:v>
                </c:pt>
                <c:pt idx="3">
                  <c:v>15148</c:v>
                </c:pt>
                <c:pt idx="4">
                  <c:v>15264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8A-403A-888C-9DB83EE5B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8267392"/>
        <c:axId val="88269184"/>
        <c:axId val="0"/>
      </c:bar3DChart>
      <c:catAx>
        <c:axId val="8826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269184"/>
        <c:crosses val="autoZero"/>
        <c:auto val="1"/>
        <c:lblAlgn val="ctr"/>
        <c:lblOffset val="100"/>
        <c:noMultiLvlLbl val="0"/>
      </c:catAx>
      <c:valAx>
        <c:axId val="8826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6739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693E-3"/>
                  <c:y val="-0.2777972334285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A6-4F86-BF18-02602F2E3835}"/>
                </c:ext>
              </c:extLst>
            </c:dLbl>
            <c:dLbl>
              <c:idx val="1"/>
              <c:layout>
                <c:manualLayout>
                  <c:x val="9.2592592592593784E-3"/>
                  <c:y val="-9.540511047041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A6-4F86-BF18-02602F2E3835}"/>
                </c:ext>
              </c:extLst>
            </c:dLbl>
            <c:dLbl>
              <c:idx val="2"/>
              <c:layout>
                <c:manualLayout>
                  <c:x val="1.5432098765432213E-3"/>
                  <c:y val="-0.2777972334285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A6-4F86-BF18-02602F2E3835}"/>
                </c:ext>
              </c:extLst>
            </c:dLbl>
            <c:dLbl>
              <c:idx val="3"/>
              <c:layout>
                <c:manualLayout>
                  <c:x val="4.6296296296296693E-3"/>
                  <c:y val="-0.28621533141123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A6-4F86-BF18-02602F2E3835}"/>
                </c:ext>
              </c:extLst>
            </c:dLbl>
            <c:dLbl>
              <c:idx val="4"/>
              <c:layout>
                <c:manualLayout>
                  <c:x val="7.716049382716134E-3"/>
                  <c:y val="-0.34794804995091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A6-4F86-BF18-02602F2E3835}"/>
                </c:ext>
              </c:extLst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A6-4F86-BF18-02602F2E3835}"/>
                </c:ext>
              </c:extLst>
            </c:dLbl>
            <c:dLbl>
              <c:idx val="6"/>
              <c:layout>
                <c:manualLayout>
                  <c:x val="1.2345679012345723E-2"/>
                  <c:y val="-0.31146962535929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A6-4F86-BF18-02602F2E3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3510</c:v>
                </c:pt>
                <c:pt idx="1">
                  <c:v>4076.8</c:v>
                </c:pt>
                <c:pt idx="2">
                  <c:v>3682</c:v>
                </c:pt>
                <c:pt idx="3">
                  <c:v>3788</c:v>
                </c:pt>
                <c:pt idx="4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A6-4F86-BF18-02602F2E3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576448"/>
        <c:axId val="99578240"/>
        <c:axId val="0"/>
      </c:bar3DChart>
      <c:catAx>
        <c:axId val="995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78240"/>
        <c:crosses val="autoZero"/>
        <c:auto val="1"/>
        <c:lblAlgn val="ctr"/>
        <c:lblOffset val="100"/>
        <c:noMultiLvlLbl val="0"/>
      </c:catAx>
      <c:valAx>
        <c:axId val="9957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7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8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43192488262963"/>
          <c:y val="0.16888045540797059"/>
          <c:w val="0.88356807511737057"/>
          <c:h val="0.49525616698292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1E-4F54-8E89-ED70E4401F08}"/>
                </c:ext>
              </c:extLst>
            </c:dLbl>
            <c:dLbl>
              <c:idx val="1"/>
              <c:layout>
                <c:manualLayout>
                  <c:x val="-5.9460674572503393E-3"/>
                  <c:y val="7.113617002363452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1E-4F54-8E89-ED70E4401F08}"/>
                </c:ext>
              </c:extLst>
            </c:dLbl>
            <c:dLbl>
              <c:idx val="2"/>
              <c:layout>
                <c:manualLayout>
                  <c:x val="1.7510677805868237E-3"/>
                  <c:y val="-2.1278777560300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1E-4F54-8E89-ED70E4401F08}"/>
                </c:ext>
              </c:extLst>
            </c:dLbl>
            <c:dLbl>
              <c:idx val="3"/>
              <c:layout>
                <c:manualLayout>
                  <c:x val="-6.0912917758569182E-3"/>
                  <c:y val="-1.06518034695073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1E-4F54-8E89-ED70E4401F08}"/>
                </c:ext>
              </c:extLst>
            </c:dLbl>
            <c:dLbl>
              <c:idx val="4"/>
              <c:layout>
                <c:manualLayout>
                  <c:x val="-9.9853728686730547E-3"/>
                  <c:y val="-3.0478062374876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1E-4F54-8E89-ED70E4401F08}"/>
                </c:ext>
              </c:extLst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1E-4F54-8E89-ED70E4401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38062.1</c:v>
                </c:pt>
                <c:pt idx="1">
                  <c:v>117000.8</c:v>
                </c:pt>
                <c:pt idx="2">
                  <c:v>5273.9</c:v>
                </c:pt>
                <c:pt idx="3">
                  <c:v>15076.9</c:v>
                </c:pt>
                <c:pt idx="4">
                  <c:v>38703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1E-4F54-8E89-ED70E4401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74144"/>
        <c:axId val="86775680"/>
      </c:barChart>
      <c:catAx>
        <c:axId val="8677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775680"/>
        <c:crosses val="autoZero"/>
        <c:auto val="1"/>
        <c:lblAlgn val="ctr"/>
        <c:lblOffset val="100"/>
        <c:noMultiLvlLbl val="0"/>
      </c:catAx>
      <c:valAx>
        <c:axId val="8677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77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layout>
        <c:manualLayout>
          <c:xMode val="edge"/>
          <c:yMode val="edge"/>
          <c:x val="3.4607065609228594E-4"/>
          <c:y val="1.27752589556204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98550091116047E-2"/>
                  <c:y val="-4.364441649586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0B-4978-AAB1-EBA8D5139FE3}"/>
                </c:ext>
              </c:extLst>
            </c:dLbl>
            <c:dLbl>
              <c:idx val="1"/>
              <c:layout>
                <c:manualLayout>
                  <c:x val="4.8661800486618006E-3"/>
                  <c:y val="-0.100628942543158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0B-4978-AAB1-EBA8D5139FE3}"/>
                </c:ext>
              </c:extLst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0B-4978-AAB1-EBA8D5139F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план 2022 год</c:v>
                </c:pt>
                <c:pt idx="2">
                  <c:v>план2023 год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135908.4</c:v>
                </c:pt>
                <c:pt idx="1">
                  <c:v>218686.3</c:v>
                </c:pt>
                <c:pt idx="2">
                  <c:v>98521.1</c:v>
                </c:pt>
                <c:pt idx="3">
                  <c:v>123917.3</c:v>
                </c:pt>
                <c:pt idx="4">
                  <c:v>130673.2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B-4978-AAB1-EBA8D5139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41984"/>
        <c:axId val="99647872"/>
      </c:barChart>
      <c:catAx>
        <c:axId val="996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47872"/>
        <c:crosses val="autoZero"/>
        <c:auto val="1"/>
        <c:lblAlgn val="ctr"/>
        <c:lblOffset val="100"/>
        <c:noMultiLvlLbl val="0"/>
      </c:catAx>
      <c:valAx>
        <c:axId val="996478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964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>
                <a:solidFill>
                  <a:schemeClr val="tx1"/>
                </a:solidFill>
              </a:rPr>
              <a:t> </a:t>
            </a:r>
            <a:r>
              <a:rPr lang="ru-RU" sz="1999" b="1" dirty="0" err="1">
                <a:solidFill>
                  <a:schemeClr val="tx1"/>
                </a:solidFill>
              </a:rPr>
              <a:t>тыс.руб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 w="254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invertIfNegative val="0"/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32585.9</c:v>
                </c:pt>
                <c:pt idx="1">
                  <c:v>111153.9</c:v>
                </c:pt>
                <c:pt idx="2">
                  <c:v>19399.7</c:v>
                </c:pt>
                <c:pt idx="3">
                  <c:v>19676.900000000001</c:v>
                </c:pt>
                <c:pt idx="4">
                  <c:v>54551.4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2-4BD7-8816-BCD7C05CC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invertIfNegative val="0"/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2-4BD7-8816-BCD7C05CC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invertIfNegative val="0"/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232-4BD7-8816-BCD7C05CC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3829760"/>
        <c:axId val="133831296"/>
      </c:barChart>
      <c:catAx>
        <c:axId val="1338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31296"/>
        <c:crosses val="autoZero"/>
        <c:auto val="1"/>
        <c:lblAlgn val="ctr"/>
        <c:lblOffset val="100"/>
        <c:noMultiLvlLbl val="0"/>
      </c:catAx>
      <c:valAx>
        <c:axId val="133831296"/>
        <c:scaling>
          <c:orientation val="minMax"/>
        </c:scaling>
        <c:delete val="0"/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2976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15200.9</c:v>
                </c:pt>
                <c:pt idx="1">
                  <c:v>14983.4</c:v>
                </c:pt>
                <c:pt idx="2">
                  <c:v>14156.3</c:v>
                </c:pt>
                <c:pt idx="3">
                  <c:v>14510</c:v>
                </c:pt>
                <c:pt idx="4">
                  <c:v>15213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D-4FEC-940F-1A647229CF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12D-4FEC-940F-1A647229CF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12D-4FEC-940F-1A647229C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744896"/>
        <c:axId val="133799936"/>
        <c:axId val="0"/>
      </c:bar3DChart>
      <c:catAx>
        <c:axId val="1337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3799936"/>
        <c:crosses val="autoZero"/>
        <c:auto val="1"/>
        <c:lblAlgn val="ctr"/>
        <c:lblOffset val="100"/>
        <c:noMultiLvlLbl val="0"/>
      </c:catAx>
      <c:valAx>
        <c:axId val="13379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374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/>
            <a:t>Обеспечение  качественными жилищно-коммунальными услугами населения Константиновского городского поселения – 1591,2</a:t>
          </a:r>
          <a:r>
            <a:rPr lang="en-US" sz="1200" dirty="0"/>
            <a:t> </a:t>
          </a:r>
          <a:r>
            <a:rPr lang="ru-RU" sz="1200" dirty="0"/>
            <a:t>тыс. руб. или  1,6 %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/>
            <a:t> </a:t>
          </a: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dirty="0"/>
            <a:t>«Развитие культуры в КГП»  - 14156,3 тыс. руб. или 14,4 % от всех расходов бюджета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1387,1тыс. руб.-1,4% от всех расходов бюджета</a:t>
          </a: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dirty="0"/>
            <a:t>Обеспечение общественного порядка и профилактика правонарушений» -596,5 тыс.руб. или 0,6% от всех расходов бюджета</a:t>
          </a: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/>
            <a:t>"Управление и распоряжение муниципальным имуществом в муниципальном образовании «КГП« – 1798,9 тыс.руб. или  1,8 % от всех расходов бюджета</a:t>
          </a: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dirty="0"/>
            <a:t>«Благоустройство территории КГП »  </a:t>
          </a:r>
        </a:p>
        <a:p>
          <a:r>
            <a:rPr lang="ru-RU" sz="1200" dirty="0"/>
            <a:t>36218,5 тыс.руб.  или 36,8 % от всех расходов бюджета</a:t>
          </a: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dirty="0"/>
            <a:t>«Муниципальная политика» </a:t>
          </a:r>
        </a:p>
        <a:p>
          <a:r>
            <a:rPr lang="ru-RU" sz="1200" dirty="0"/>
            <a:t> 23229,5ыс.руб.</a:t>
          </a:r>
        </a:p>
        <a:p>
          <a:r>
            <a:rPr lang="ru-RU" sz="1200" dirty="0"/>
            <a:t>Или 23,6 % от всех расходов бюджета  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dirty="0"/>
            <a:t>Развитие субъектов  малого и среднего предпринимательства в Константиновском городском поселении – 31,2 тыс.руб. или 0,01 % от всех расходов бюджета</a:t>
          </a:r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dirty="0"/>
            <a:t>Формирование современной городской среды на территории Константиновского городского поселения – 0,0 тыс. рублей</a:t>
          </a:r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dirty="0"/>
            <a:t>«Развитие транспортной системы»  - 19399,7 тыс. руб. или 19,7 % от всех расходов бюджета</a:t>
          </a:r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dirty="0"/>
            <a:t>«Развитие физической культуры и спорта»  - 0,0 тыс. руб. </a:t>
          </a:r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5571" custLinFactNeighborY="-22404">
        <dgm:presLayoutVars>
          <dgm:bulletEnabled val="1"/>
        </dgm:presLayoutVars>
      </dgm:prSet>
      <dgm:spPr/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</dgm:pt>
    <dgm:pt modelId="{DC1C86A5-8C74-4034-814E-0BB8DA16ED21}" type="pres">
      <dgm:prSet presAssocID="{5758A983-2C23-41BE-84C9-7C4FD5DEA828}" presName="sibTrans" presStyleCnt="0"/>
      <dgm:spPr/>
    </dgm:pt>
    <dgm:pt modelId="{67B91947-8B65-46CF-AB13-AC374E00958B}" type="pres">
      <dgm:prSet presAssocID="{22A45959-32C1-4305-AFDC-EE5E6C05785D}" presName="node" presStyleLbl="node1" presStyleIdx="2" presStyleCnt="11" custScaleX="222647" custScaleY="234497" custLinFactNeighborX="3431" custLinFactNeighborY="-87321">
        <dgm:presLayoutVars>
          <dgm:bulletEnabled val="1"/>
        </dgm:presLayoutVars>
      </dgm:prSet>
      <dgm:spPr/>
    </dgm:pt>
    <dgm:pt modelId="{7425439C-B28A-4C96-A21E-CCCBD2F31FB9}" type="pres">
      <dgm:prSet presAssocID="{17310292-E7A9-490F-A633-AECB067688CC}" presName="sibTrans" presStyleCnt="0"/>
      <dgm:spPr/>
    </dgm:pt>
    <dgm:pt modelId="{D98DF390-3508-4A19-B6D0-D35F7B87B1AA}" type="pres">
      <dgm:prSet presAssocID="{0A142222-EC75-4FDB-A37A-AD68352D3C09}" presName="node" presStyleLbl="node1" presStyleIdx="3" presStyleCnt="11" custScaleX="226094" custScaleY="315073" custLinFactNeighborX="35840" custLinFactNeighborY="-30672">
        <dgm:presLayoutVars>
          <dgm:bulletEnabled val="1"/>
        </dgm:presLayoutVars>
      </dgm:prSet>
      <dgm:spPr/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4" presStyleCnt="11" custScaleX="201367" custScaleY="413973" custLinFactNeighborX="-81761" custLinFactNeighborY="9573">
        <dgm:presLayoutVars>
          <dgm:bulletEnabled val="1"/>
        </dgm:presLayoutVars>
      </dgm:prSet>
      <dgm:spPr/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5" presStyleCnt="11" custScaleX="203171" custScaleY="336746" custLinFactNeighborX="-67339" custLinFactNeighborY="-12679">
        <dgm:presLayoutVars>
          <dgm:bulletEnabled val="1"/>
        </dgm:presLayoutVars>
      </dgm:prSet>
      <dgm:spPr/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6" presStyleCnt="11" custScaleX="550700" custScaleY="255458" custLinFactNeighborX="-54722" custLinFactNeighborY="-53323">
        <dgm:presLayoutVars>
          <dgm:bulletEnabled val="1"/>
        </dgm:presLayoutVars>
      </dgm:prSet>
      <dgm:spPr/>
    </dgm:pt>
    <dgm:pt modelId="{6B3E7F44-589A-45D7-8D9D-DA1E8AA553E5}" type="pres">
      <dgm:prSet presAssocID="{8EC04F26-741B-4A6E-A423-294C3B1419F0}" presName="sibTrans" presStyleCnt="0"/>
      <dgm:spPr/>
    </dgm:pt>
    <dgm:pt modelId="{66ED95A4-D8E9-40A4-AD97-F07F44B6B7DB}" type="pres">
      <dgm:prSet presAssocID="{A50C6ADD-FA21-4C28-99BF-F2132EEAF68C}" presName="node" presStyleLbl="node1" presStyleIdx="7" presStyleCnt="11" custScaleX="299586" custScaleY="249636" custLinFactX="-200000" custLinFactNeighborX="-209770" custLinFactNeighborY="20693">
        <dgm:presLayoutVars>
          <dgm:bulletEnabled val="1"/>
        </dgm:presLayoutVars>
      </dgm:prSet>
      <dgm:spPr/>
    </dgm:pt>
    <dgm:pt modelId="{8F2EE219-81E2-4E86-8B9E-0EF6727BE237}" type="pres">
      <dgm:prSet presAssocID="{E36F9CF4-A844-4D8D-8A49-992C6098F7C4}" presName="sibTrans" presStyleCnt="0"/>
      <dgm:spPr/>
    </dgm:pt>
    <dgm:pt modelId="{DDDB9390-A6F1-41F0-9332-3C5F66B64AB6}" type="pres">
      <dgm:prSet presAssocID="{4865705A-F8BE-4B3C-BBFB-9EE9399E14B2}" presName="node" presStyleLbl="node1" presStyleIdx="8" presStyleCnt="11" custScaleX="299586" custScaleY="249636" custLinFactNeighborX="-66860" custLinFactNeighborY="4332">
        <dgm:presLayoutVars>
          <dgm:bulletEnabled val="1"/>
        </dgm:presLayoutVars>
      </dgm:prSet>
      <dgm:spPr/>
    </dgm:pt>
    <dgm:pt modelId="{2EEE82EC-42E7-4C72-8A62-0E5DC5AE9134}" type="pres">
      <dgm:prSet presAssocID="{2C14B888-A886-4163-8E13-4411E53B6EF0}" presName="sibTrans" presStyleCnt="0"/>
      <dgm:spPr/>
    </dgm:pt>
    <dgm:pt modelId="{46FD6BB7-6D9C-4928-BB52-82CC338FED49}" type="pres">
      <dgm:prSet presAssocID="{7A53400F-3FEB-4136-BF7D-DC913E496864}" presName="node" presStyleLbl="node1" presStyleIdx="9" presStyleCnt="11" custScaleX="222647" custScaleY="234497" custLinFactNeighborX="-52488" custLinFactNeighborY="-3238">
        <dgm:presLayoutVars>
          <dgm:bulletEnabled val="1"/>
        </dgm:presLayoutVars>
      </dgm:prSet>
      <dgm:spPr/>
    </dgm:pt>
    <dgm:pt modelId="{AA8881FA-14A8-49D2-ADCD-71FF323453CE}" type="pres">
      <dgm:prSet presAssocID="{88EC70D0-8E35-444F-99C8-CF4DA9AF32AA}" presName="sibTrans" presStyleCnt="0"/>
      <dgm:spPr/>
    </dgm:pt>
    <dgm:pt modelId="{5BD5CB39-81E8-489D-8BD5-77804A8D774E}" type="pres">
      <dgm:prSet presAssocID="{DD1A7A11-C9E1-494F-848B-8FE243C58764}" presName="node" presStyleLbl="node1" presStyleIdx="10" presStyleCnt="11" custScaleX="222647" custScaleY="234497" custLinFactNeighborX="-29896" custLinFactNeighborY="-3238">
        <dgm:presLayoutVars>
          <dgm:bulletEnabled val="1"/>
        </dgm:presLayoutVars>
      </dgm:prSet>
      <dgm:spPr/>
    </dgm:pt>
  </dgm:ptLst>
  <dgm:cxnLst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EDF55E63-A44A-4BC2-9429-E9E795A7A262}" srcId="{D696A80F-1D28-4518-90F9-C4D30EAB3E53}" destId="{DD1A7A11-C9E1-494F-848B-8FE243C58764}" srcOrd="10" destOrd="0" parTransId="{5D57DE7B-F6E7-4767-A99E-8A7E87A03FDC}" sibTransId="{9E4BD70B-591C-41F4-98D5-D70C8D3046B4}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BE3C4E4D-A55A-466C-82A2-E1122B31695E}" srcId="{D696A80F-1D28-4518-90F9-C4D30EAB3E53}" destId="{4865705A-F8BE-4B3C-BBFB-9EE9399E14B2}" srcOrd="8" destOrd="0" parTransId="{1E7C2F07-0F31-46BB-B02E-77E6E4164AFF}" sibTransId="{2C14B888-A886-4163-8E13-4411E53B6EF0}"/>
    <dgm:cxn modelId="{E4EF3151-4FBE-46A4-88C0-F5CCC358F438}" srcId="{D696A80F-1D28-4518-90F9-C4D30EAB3E53}" destId="{A50C6ADD-FA21-4C28-99BF-F2132EEAF68C}" srcOrd="7" destOrd="0" parTransId="{0B396127-3834-4295-819C-69CC288AAF1B}" sibTransId="{E36F9CF4-A844-4D8D-8A49-992C6098F7C4}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E1D1D1B7-49C4-4478-9590-9FFADE28AE93}" srcId="{D696A80F-1D28-4518-90F9-C4D30EAB3E53}" destId="{7A53400F-3FEB-4136-BF7D-DC913E496864}" srcOrd="9" destOrd="0" parTransId="{77F44FE5-4F69-4FDD-9F75-5DB2E2BCB9C2}" sibTransId="{88EC70D0-8E35-444F-99C8-CF4DA9AF32AA}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D9CE6EAA-9D01-4F38-9C72-5E5721B85145}" type="presParOf" srcId="{4F857FE0-A490-416A-AB44-AF921ADEFDC2}" destId="{66ED95A4-D8E9-40A4-AD97-F07F44B6B7DB}" srcOrd="14" destOrd="0" presId="urn:microsoft.com/office/officeart/2005/8/layout/default#1"/>
    <dgm:cxn modelId="{688EB180-B349-40B1-81A3-7F383A45703D}" type="presParOf" srcId="{4F857FE0-A490-416A-AB44-AF921ADEFDC2}" destId="{8F2EE219-81E2-4E86-8B9E-0EF6727BE237}" srcOrd="15" destOrd="0" presId="urn:microsoft.com/office/officeart/2005/8/layout/default#1"/>
    <dgm:cxn modelId="{A06BE1E5-4F74-4C2A-A959-530ED5ECCBC8}" type="presParOf" srcId="{4F857FE0-A490-416A-AB44-AF921ADEFDC2}" destId="{DDDB9390-A6F1-41F0-9332-3C5F66B64AB6}" srcOrd="16" destOrd="0" presId="urn:microsoft.com/office/officeart/2005/8/layout/default#1"/>
    <dgm:cxn modelId="{F9039892-D82F-4B14-9B24-2E78FE078119}" type="presParOf" srcId="{4F857FE0-A490-416A-AB44-AF921ADEFDC2}" destId="{2EEE82EC-42E7-4C72-8A62-0E5DC5AE9134}" srcOrd="17" destOrd="0" presId="urn:microsoft.com/office/officeart/2005/8/layout/default#1"/>
    <dgm:cxn modelId="{3764A1E6-490A-4073-B5A4-939F67A42F24}" type="presParOf" srcId="{4F857FE0-A490-416A-AB44-AF921ADEFDC2}" destId="{46FD6BB7-6D9C-4928-BB52-82CC338FED49}" srcOrd="18" destOrd="0" presId="urn:microsoft.com/office/officeart/2005/8/layout/default#1"/>
    <dgm:cxn modelId="{A93F4B83-136D-4D19-AF36-45D41AC24069}" type="presParOf" srcId="{4F857FE0-A490-416A-AB44-AF921ADEFDC2}" destId="{AA8881FA-14A8-49D2-ADCD-71FF323453CE}" srcOrd="19" destOrd="0" presId="urn:microsoft.com/office/officeart/2005/8/layout/default#1"/>
    <dgm:cxn modelId="{9B054E63-3D8F-4409-A09D-92AD3668D5B6}" type="presParOf" srcId="{4F857FE0-A490-416A-AB44-AF921ADEFDC2}" destId="{5BD5CB39-81E8-489D-8BD5-77804A8D774E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/>
            <a:t>Национальная безопасность и правоохранительная деятельность -1349.8 т.р. или 1,4% от общего объема расходов </a:t>
          </a: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/>
            <a:t>Жилищно-коммунальное хозяйство  - 38211.5 т.р. или 38.8 % от общего объема расходов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Культура, кинематография – </a:t>
          </a:r>
        </a:p>
        <a:p>
          <a:r>
            <a:rPr lang="ru-RU" sz="1600" dirty="0"/>
            <a:t>14156.3 т.р. или 14.4%  от общего объема расходов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/>
            <a:t>Национальная экономика – 20024.3 т.р. или 20.3 % от общего объема расходов</a:t>
          </a:r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/>
            <a:t>Общегосударственные вопросы -23845 т.р. или 24.2 % от общего объема расходов</a:t>
          </a:r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/>
            <a:t>Физическая культура и спорт – 0.0 т.р. </a:t>
          </a:r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Социальная политика – 556.9 т.р. </a:t>
          </a:r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/>
            <a:t>Образование – 127.3 т.р. или 0,1 % от общего объема расходов </a:t>
          </a:r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</dgm:pt>
  </dgm:ptLst>
  <dgm:cxnLst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15757" y="0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/>
            <a:t>Обеспечение  качественными жилищно-коммунальными услугами населения Константиновского городского поселения – 1591,2</a:t>
          </a:r>
          <a:r>
            <a:rPr lang="en-US" sz="1200" kern="1200" dirty="0"/>
            <a:t> </a:t>
          </a:r>
          <a:r>
            <a:rPr lang="ru-RU" sz="1200" kern="1200" dirty="0"/>
            <a:t>тыс. руб. или  1,6 %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>
        <a:off x="215757" y="0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1387,1тыс. руб.-1,4% от всех расходов бюджета</a:t>
          </a:r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«Развитие культуры в КГП»  - 14156,3 тыс. руб. или 14,4 % от всех расходов бюджета</a:t>
          </a:r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Обеспечение общественного порядка и профилактика правонарушений» -596,5 тыс.руб. или 0,6% от всех расходов бюджета</a:t>
          </a:r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216022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"Управление и распоряжение муниципальным имуществом в муниципальном образовании «КГП« – 1798,9 тыс.руб. или  1,8 % от всех расходов бюджета</a:t>
          </a:r>
        </a:p>
      </dsp:txBody>
      <dsp:txXfrm>
        <a:off x="216022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72209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«Благоустройство территории КГП »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36218,5 тыс.руб.  или 36,8 % от всех расходов бюджета</a:t>
          </a:r>
        </a:p>
      </dsp:txBody>
      <dsp:txXfrm>
        <a:off x="1872209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528389" y="2044824"/>
          <a:ext cx="4039446" cy="112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«Муниципальная политика»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23229,5ыс.руб.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Или 23,6 % от всех расходов бюджета  </a:t>
          </a:r>
        </a:p>
      </dsp:txBody>
      <dsp:txXfrm>
        <a:off x="3528389" y="2044824"/>
        <a:ext cx="4039446" cy="1124287"/>
      </dsp:txXfrm>
    </dsp:sp>
    <dsp:sp modelId="{66ED95A4-D8E9-40A4-AD97-F07F44B6B7DB}">
      <dsp:nvSpPr>
        <dsp:cNvPr id="0" name=""/>
        <dsp:cNvSpPr/>
      </dsp:nvSpPr>
      <dsp:spPr>
        <a:xfrm>
          <a:off x="0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Развитие субъектов  малого и среднего предпринимательства в Константиновском городском поселении – 31,2 тыс.руб. или 0,01 % от всех расходов бюджета</a:t>
          </a:r>
        </a:p>
      </dsp:txBody>
      <dsp:txXfrm>
        <a:off x="0" y="3826479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232246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Формирование современной городской среды на территории Константиновского городского поселения – 0,0 тыс. рублей</a:t>
          </a:r>
        </a:p>
      </dsp:txBody>
      <dsp:txXfrm>
        <a:off x="2232246" y="3826479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460851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«Развитие транспортной системы»  - 19399,7 тыс. руб. или 19,7 % от всех расходов бюджета</a:t>
          </a:r>
        </a:p>
      </dsp:txBody>
      <dsp:txXfrm>
        <a:off x="460851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6480720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«Развитие физической культуры и спорта»  - 0,0 тыс. руб. </a:t>
          </a:r>
        </a:p>
      </dsp:txBody>
      <dsp:txXfrm>
        <a:off x="6480720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Национальная безопасность и правоохранительная деятельность -1349.8 т.р. или 1,4% от общего объема расходов </a:t>
          </a:r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Жилищно-коммунальное хозяйство  - 38211.5 т.р. или 38.8 % от общего объема расходов</a:t>
          </a:r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Культура, кинематография –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14156.3 т.р. или 14.4%  от общего объема расходов</a:t>
          </a:r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Социальная политика – 556.9 т.р. </a:t>
          </a:r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Образование – 127.3 т.р. или 0,1 % от общего объема расходов </a:t>
          </a:r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Национальная экономика – 20024.3 т.р. или 20.3 % от общего объема расходов</a:t>
          </a:r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Общегосударственные вопросы -23845 т.р. или 24.2 % от общего объема расходов</a:t>
          </a:r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Физическая культура и спорт – 0.0 т.р.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FFC000"/>
              </a:solidFill>
            </a:rPr>
            <a:t>тыс.руб.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  <a:p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и на плановый период 2024 и 2025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768612"/>
              </p:ext>
            </p:extLst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89775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355578"/>
              </p:ext>
            </p:extLst>
          </p:nvPr>
        </p:nvGraphicFramePr>
        <p:xfrm>
          <a:off x="323850" y="1628800"/>
          <a:ext cx="8496622" cy="45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608115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818189"/>
              </p:ext>
            </p:extLst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34786"/>
              </p:ext>
            </p:extLst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10</a:t>
            </a:r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733408"/>
              </p:ext>
            </p:extLst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2023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797708"/>
              </p:ext>
            </p:extLst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2023 году по разделам (Всего расходов </a:t>
            </a:r>
            <a:b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98 521,1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746611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2023 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38 211.5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2024 год – 59 929.8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2025 год – 27 768.1 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3396177"/>
              </p:ext>
            </p:extLst>
          </p:nvPr>
        </p:nvGraphicFramePr>
        <p:xfrm>
          <a:off x="1116013" y="1628775"/>
          <a:ext cx="3264698" cy="155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  <a:p>
                      <a:pPr algn="ctr"/>
                      <a:r>
                        <a:rPr lang="ru-RU" sz="1800" dirty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 ГОД  ПЛАН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 ГОД ПЛАН</a:t>
                      </a:r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10 558.1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33 551.6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1 283.8</a:t>
                      </a:r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/>
              <a:t>В ТОМ ЧИСЛЕ УЛИЧНОЕ ОСВЕЩЕНИЕ </a:t>
            </a:r>
          </a:p>
          <a:p>
            <a:pPr eaLnBrk="1" hangingPunct="1"/>
            <a:endParaRPr lang="ru-RU" altLang="ru-RU" sz="1800" b="1" i="1" u="sng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63438"/>
              </p:ext>
            </p:extLst>
          </p:nvPr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  <a:p>
                      <a:pPr algn="ctr"/>
                      <a:r>
                        <a:rPr lang="ru-RU" sz="1800" dirty="0"/>
                        <a:t>ГОД ФАКТ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2024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8 622.2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1 924.8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83967"/>
              </p:ext>
            </p:extLst>
          </p:nvPr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0998"/>
              </p:ext>
            </p:extLst>
          </p:nvPr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24803"/>
              </p:ext>
            </p:extLst>
          </p:nvPr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97344"/>
              </p:ext>
            </p:extLst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бюджета Константиновского городского поселения Константиновского района на 2023 год и на плановый период 2024 и 2025 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 WordPad" r:id="rId3" imgW="3657600" imgH="180975" progId="WordPad.Document.1">
                  <p:embed/>
                </p:oleObj>
              </mc:Choice>
              <mc:Fallback>
                <p:oleObj name="Документ WordPad" r:id="rId3" imgW="3657600" imgH="180975" progId="WordPad.Document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40188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/>
              <a:t>→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Основные характеристики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2023 год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92 542,3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98 521,1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5 978,8</a:t>
            </a:r>
            <a:r>
              <a:rPr lang="en-US" b="1" dirty="0"/>
              <a:t> </a:t>
            </a:r>
          </a:p>
          <a:p>
            <a:pPr algn="ctr" eaLnBrk="1" hangingPunct="1">
              <a:defRPr/>
            </a:pPr>
            <a:r>
              <a:rPr lang="ru-RU" b="1" dirty="0"/>
              <a:t>тыс. руб.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dirty="0"/>
              <a:t>2024 год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123 917,3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123 917,3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r>
              <a:rPr lang="ru-RU" dirty="0"/>
              <a:t>2025 год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130 673,2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тыс.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 130 673,2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Основные параметры бюджета Константиновского городского поселения Константиновского района на 2023 -2025 годы </a:t>
            </a:r>
            <a:r>
              <a:rPr lang="ru-RU" sz="16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86230"/>
              </p:ext>
            </p:extLst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2023(план)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2024 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2025 </a:t>
                      </a:r>
                      <a:r>
                        <a:rPr lang="ru-RU" sz="1800" dirty="0"/>
                        <a:t>(план)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1. Доходы</a:t>
                      </a:r>
                      <a:r>
                        <a:rPr lang="ru-RU" sz="1800" baseline="0" dirty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92 542,3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123 917,3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130 673,2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из них</a:t>
                      </a:r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Налоговые</a:t>
                      </a:r>
                      <a:r>
                        <a:rPr lang="ru-RU" sz="1800" baseline="0" dirty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87 268,4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89</a:t>
                      </a:r>
                      <a:r>
                        <a:rPr lang="ru-RU" sz="1800" baseline="0" dirty="0"/>
                        <a:t> 501,0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91 970,2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Безвозмездные поступления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5 273,9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34 416,3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38 703,0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  <a:r>
                        <a:rPr lang="ru-RU" sz="1800" baseline="0" dirty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98 521,1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123 917,3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130 673,2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3. Дефицит</a:t>
                      </a:r>
                      <a:r>
                        <a:rPr lang="ru-RU" sz="1800" baseline="0" dirty="0"/>
                        <a:t> (-), </a:t>
                      </a:r>
                      <a:r>
                        <a:rPr lang="ru-RU" sz="1800" baseline="0" dirty="0" err="1"/>
                        <a:t>профицит</a:t>
                      </a:r>
                      <a:r>
                        <a:rPr lang="ru-RU" sz="1800" baseline="0" dirty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r>
                        <a:rPr lang="ru-RU" sz="1800" dirty="0"/>
                        <a:t> 5 978,8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4. Источники финансирования дефицита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 5 978,8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1011</Words>
  <Application>Microsoft Office PowerPoint</Application>
  <PresentationFormat>Экран (4:3)</PresentationFormat>
  <Paragraphs>199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Тема Office</vt:lpstr>
      <vt:lpstr>Документ WordPad</vt:lpstr>
      <vt:lpstr>Презентация PowerPoint</vt:lpstr>
      <vt:lpstr>Презентация PowerPoint</vt:lpstr>
      <vt:lpstr>Презентация PowerPoint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бюджета Константиновского городского поселения</vt:lpstr>
      <vt:lpstr>Основные параметры бюджета Константиновского городского поселения Константиновского района на 2023 -2025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2023 год</vt:lpstr>
      <vt:lpstr>Структура расходов бюджета Константиновского городского поселения Константиновского района в 2023 году по разделам (Всего расходов  98 521,1 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Презентация PowerPoint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 Анастасия Витальевна</cp:lastModifiedBy>
  <cp:revision>432</cp:revision>
  <dcterms:created xsi:type="dcterms:W3CDTF">2014-05-06T10:38:29Z</dcterms:created>
  <dcterms:modified xsi:type="dcterms:W3CDTF">2023-02-01T19:09:49Z</dcterms:modified>
</cp:coreProperties>
</file>