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320987654321014E-2"/>
                  <c:y val="-5.5555555555555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67-4F17-9302-3E79B22392C3}"/>
                </c:ext>
              </c:extLst>
            </c:dLbl>
            <c:dLbl>
              <c:idx val="1"/>
              <c:layout>
                <c:manualLayout>
                  <c:x val="-2.3148148148148188E-2"/>
                  <c:y val="-4.7222222222222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63813.1</c:v>
                </c:pt>
                <c:pt idx="1">
                  <c:v>198219.4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67-4F17-9302-3E79B22392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17E-3"/>
                  <c:y val="-1.6666666666666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67-4F17-9302-3E79B22392C3}"/>
                </c:ext>
              </c:extLst>
            </c:dLbl>
            <c:dLbl>
              <c:idx val="1"/>
              <c:layout>
                <c:manualLayout>
                  <c:x val="-1.5432098765432217E-3"/>
                  <c:y val="-2.5000000000000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59280.7</c:v>
                </c:pt>
                <c:pt idx="1">
                  <c:v>168561.7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67-4F17-9302-3E79B22392C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406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67-4F17-9302-3E79B22392C3}"/>
                </c:ext>
              </c:extLst>
            </c:dLbl>
            <c:dLbl>
              <c:idx val="1"/>
              <c:layout>
                <c:manualLayout>
                  <c:x val="-1.6975308641975464E-2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78681.5</c:v>
                </c:pt>
                <c:pt idx="1">
                  <c:v>296730.5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67-4F17-9302-3E79B22392C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46E-2"/>
                  <c:y val="-3.611111111111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67-4F17-9302-3E79B22392C3}"/>
                </c:ext>
              </c:extLst>
            </c:dLbl>
            <c:dLbl>
              <c:idx val="1"/>
              <c:layout>
                <c:manualLayout>
                  <c:x val="2.4691358024691409E-2"/>
                  <c:y val="-1.388888888888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92693.9</c:v>
                </c:pt>
                <c:pt idx="1">
                  <c:v>130755.9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867-4F17-9302-3E79B22392C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248E-2"/>
                  <c:y val="-4.444444444444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67-4F17-9302-3E79B22392C3}"/>
                </c:ext>
              </c:extLst>
            </c:dLbl>
            <c:dLbl>
              <c:idx val="1"/>
              <c:layout>
                <c:manualLayout>
                  <c:x val="3.703703703703709E-2"/>
                  <c:y val="-4.166666666666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1">
                  <c:v>119335.4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867-4F17-9302-3E79B2239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982528"/>
        <c:axId val="57119488"/>
        <c:axId val="0"/>
      </c:bar3DChart>
      <c:catAx>
        <c:axId val="5698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119488"/>
        <c:crosses val="autoZero"/>
        <c:auto val="1"/>
        <c:lblAlgn val="ctr"/>
        <c:lblOffset val="100"/>
        <c:noMultiLvlLbl val="0"/>
      </c:catAx>
      <c:valAx>
        <c:axId val="5711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982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39061.6 тыс. руб.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3397-433E-A135-4ED8A972B3FA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397-433E-A135-4ED8A972B3FA}"/>
              </c:ext>
            </c:extLst>
          </c:dPt>
          <c:dPt>
            <c:idx val="3"/>
            <c:bubble3D val="0"/>
            <c:spPr>
              <a:solidFill>
                <a:srgbClr val="CCFF99"/>
              </a:solidFill>
            </c:spPr>
            <c:extLst>
              <c:ext xmlns:c16="http://schemas.microsoft.com/office/drawing/2014/chart" uri="{C3380CC4-5D6E-409C-BE32-E72D297353CC}">
                <c16:uniqueId val="{00000002-3397-433E-A135-4ED8A972B3FA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397-433E-A135-4ED8A972B3FA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4-3397-433E-A135-4ED8A972B3FA}"/>
              </c:ext>
            </c:extLst>
          </c:dPt>
          <c:dPt>
            <c:idx val="8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05-3397-433E-A135-4ED8A972B3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от продажи зем.участков  и имущ</c:v>
                </c:pt>
                <c:pt idx="6">
                  <c:v>Штрафы</c:v>
                </c:pt>
                <c:pt idx="7">
                  <c:v>Акцизы</c:v>
                </c:pt>
                <c:pt idx="8">
                  <c:v>Транспортный налог</c:v>
                </c:pt>
                <c:pt idx="9">
                  <c:v>Прочие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20875.099999999999</c:v>
                </c:pt>
                <c:pt idx="1">
                  <c:v>7560.7</c:v>
                </c:pt>
                <c:pt idx="2">
                  <c:v>16098.8</c:v>
                </c:pt>
                <c:pt idx="3">
                  <c:v>4157.2</c:v>
                </c:pt>
                <c:pt idx="4">
                  <c:v>20691.7</c:v>
                </c:pt>
                <c:pt idx="5">
                  <c:v>6492.2</c:v>
                </c:pt>
                <c:pt idx="6">
                  <c:v>22306.7</c:v>
                </c:pt>
                <c:pt idx="7">
                  <c:v>4852.3999999999996</c:v>
                </c:pt>
                <c:pt idx="8">
                  <c:v>15517.8</c:v>
                </c:pt>
                <c:pt idx="9">
                  <c:v>782.8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97-433E-A135-4ED8A972B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59523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407-9716-6EB823CF94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97702.8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B4-4407-9716-6EB823CF94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B4-4407-9716-6EB823CF94C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66060.600000000006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B4-4407-9716-6EB823CF94C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47875.6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B4-4407-9716-6EB823CF9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1406208"/>
        <c:axId val="81428480"/>
        <c:axId val="0"/>
      </c:bar3DChart>
      <c:catAx>
        <c:axId val="8140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1428480"/>
        <c:crosses val="autoZero"/>
        <c:auto val="1"/>
        <c:lblAlgn val="ctr"/>
        <c:lblOffset val="100"/>
        <c:noMultiLvlLbl val="0"/>
      </c:catAx>
      <c:valAx>
        <c:axId val="814284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14062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34198502965097E-2"/>
          <c:y val="3.432633420822398E-2"/>
          <c:w val="0.76869531933508484"/>
          <c:h val="0.931347331583552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198255.2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ED-4E0E-90E4-83E17833ED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171693.5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ED-4E0E-90E4-83E17833ED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283343.8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ED-4E0E-90E4-83E17833EDA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328E-2"/>
                  <c:y val="0.23611111111111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ED-4E0E-90E4-83E17833EDA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135550.29999999999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ED-4E0E-90E4-83E17833EDA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987654320987734E-2"/>
                  <c:y val="-5.5555555555555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ED-4E0E-90E4-83E17833EDA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196241.5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ED-4E0E-90E4-83E17833E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619200"/>
        <c:axId val="84096128"/>
        <c:axId val="81421632"/>
      </c:bar3DChart>
      <c:catAx>
        <c:axId val="83619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84096128"/>
        <c:crosses val="autoZero"/>
        <c:auto val="1"/>
        <c:lblAlgn val="ctr"/>
        <c:lblOffset val="100"/>
        <c:noMultiLvlLbl val="0"/>
      </c:catAx>
      <c:valAx>
        <c:axId val="8409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3619200"/>
        <c:crosses val="autoZero"/>
        <c:crossBetween val="between"/>
      </c:valAx>
      <c:serAx>
        <c:axId val="81421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409612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solidFill>
          <a:srgbClr val="FFFF00"/>
        </a:solidFill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4"/>
              <c:layout>
                <c:manualLayout>
                  <c:x val="4.6296296296296363E-2"/>
                  <c:y val="-6.388888888888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05-42E6-BAF6-26AE5F445C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246.7</c:v>
                </c:pt>
                <c:pt idx="2">
                  <c:v>276.2</c:v>
                </c:pt>
                <c:pt idx="3">
                  <c:v>343.3</c:v>
                </c:pt>
                <c:pt idx="4">
                  <c:v>409.3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05-42E6-BAF6-26AE5F445C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 ЧС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1.3888888888888911E-2"/>
                  <c:y val="-6.111111111111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05-42E6-BAF6-26AE5F445CD4}"/>
                </c:ext>
              </c:extLst>
            </c:dLbl>
            <c:dLbl>
              <c:idx val="4"/>
              <c:layout>
                <c:manualLayout>
                  <c:x val="-1.3888888888888897E-2"/>
                  <c:y val="-6.388888888888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05-42E6-BAF6-26AE5F445C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111.6</c:v>
                </c:pt>
                <c:pt idx="1">
                  <c:v>111.5</c:v>
                </c:pt>
                <c:pt idx="2">
                  <c:v>111.6</c:v>
                </c:pt>
                <c:pt idx="3">
                  <c:v>111.6</c:v>
                </c:pt>
                <c:pt idx="4">
                  <c:v>111.6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05-42E6-BAF6-26AE5F445C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АСФ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3.7037037037037056E-2"/>
                  <c:y val="-5.2777777777777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05-42E6-BAF6-26AE5F445CD4}"/>
                </c:ext>
              </c:extLst>
            </c:dLbl>
            <c:dLbl>
              <c:idx val="4"/>
              <c:layout>
                <c:manualLayout>
                  <c:x val="0.47222222222222232"/>
                  <c:y val="-1.9444444444444445E-2"/>
                </c:manualLayout>
              </c:layout>
              <c:spPr/>
              <c:txPr>
                <a:bodyPr/>
                <a:lstStyle/>
                <a:p>
                  <a:pPr>
                    <a:defRPr sz="1000" b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05-42E6-BAF6-26AE5F445C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711.4</c:v>
                </c:pt>
                <c:pt idx="1">
                  <c:v>768.6</c:v>
                </c:pt>
                <c:pt idx="2">
                  <c:v>810.3</c:v>
                </c:pt>
                <c:pt idx="3">
                  <c:v>881.6</c:v>
                </c:pt>
                <c:pt idx="4">
                  <c:v>876.1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105-42E6-BAF6-26AE5F445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238016"/>
        <c:axId val="95239552"/>
        <c:axId val="0"/>
      </c:bar3DChart>
      <c:catAx>
        <c:axId val="95238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95239552"/>
        <c:crosses val="autoZero"/>
        <c:auto val="1"/>
        <c:lblAlgn val="ctr"/>
        <c:lblOffset val="100"/>
        <c:noMultiLvlLbl val="0"/>
      </c:catAx>
      <c:valAx>
        <c:axId val="952395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5238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107184.1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09-4EDF-B0BB-E9AFF994F5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09-4EDF-B0BB-E9AFF994F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37596.9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09-4EDF-B0BB-E9AFF994F59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326E-3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09-4EDF-B0BB-E9AFF994F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09-4EDF-B0BB-E9AFF994F59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32585.9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09-4EDF-B0BB-E9AFF994F59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108172.5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09-4EDF-B0BB-E9AFF994F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849728"/>
        <c:axId val="97851264"/>
        <c:axId val="0"/>
      </c:bar3DChart>
      <c:catAx>
        <c:axId val="9784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851264"/>
        <c:crosses val="autoZero"/>
        <c:auto val="1"/>
        <c:lblAlgn val="ctr"/>
        <c:lblOffset val="100"/>
        <c:noMultiLvlLbl val="0"/>
      </c:catAx>
      <c:valAx>
        <c:axId val="9785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849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2022 году</a:t>
          </a: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119 335.4 тыс. руб. или 130.3 % к плану. Полученный объем доходов выше уровня прошлого года на 26 641.6 тыс. руб.</a:t>
          </a: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</dgm:pt>
  </dgm:ptLst>
  <dgm:cxnLst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b="0" i="1" kern="1200" dirty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</a:p>
      </dsp:txBody>
      <dsp:txXfrm rot="-5400000">
        <a:off x="2962656" y="141811"/>
        <a:ext cx="5208229" cy="1085359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</a:p>
      </dsp:txBody>
      <dsp:txXfrm>
        <a:off x="66635" y="66641"/>
        <a:ext cx="2829386" cy="123174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b="0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119 335.4 тыс. руб. или 130.3 % к плану. Полученный объем доходов выше уровня прошлого года на 26 641.6 тыс. руб.</a:t>
          </a:r>
        </a:p>
      </dsp:txBody>
      <dsp:txXfrm rot="-5400000">
        <a:off x="2959763" y="1693982"/>
        <a:ext cx="5117761" cy="2662571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2022 году</a:t>
          </a:r>
        </a:p>
      </dsp:txBody>
      <dsp:txXfrm>
        <a:off x="144484" y="1625001"/>
        <a:ext cx="2670794" cy="280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0.19852</cdr:y>
    </cdr:from>
    <cdr:to>
      <cdr:x>0.53854</cdr:x>
      <cdr:y>0.21292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99958" y="992722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0.28492</cdr:y>
    </cdr:from>
    <cdr:to>
      <cdr:x>0.55604</cdr:x>
      <cdr:y>0.34252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99958" y="142477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Администрация Константиновского городского поселения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Исполнение бюджета Константиновского городского поселения  Константиновского района за 2022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Константиновского городского поселения на дорожное хозяйство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60100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Администрации Константиновского городского поселения основных направлений бюджетной и налоговой политики на 2021 год </a:t>
            </a:r>
            <a:b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15.11.2021 № 69)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5511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596" y="214290"/>
            <a:ext cx="8229601" cy="6643710"/>
            <a:chOff x="457199" y="1882774"/>
            <a:chExt cx="8229601" cy="4572001"/>
          </a:xfrm>
        </p:grpSpPr>
        <p:sp>
          <p:nvSpPr>
            <p:cNvPr id="7" name="Полилиния 6"/>
            <p:cNvSpPr/>
            <p:nvPr/>
          </p:nvSpPr>
          <p:spPr>
            <a:xfrm>
              <a:off x="457199" y="1882774"/>
              <a:ext cx="4186239" cy="2332043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0" y="4114799"/>
                  </a:moveTo>
                  <a:lnTo>
                    <a:pt x="0" y="685815"/>
                  </a:lnTo>
                  <a:cubicBezTo>
                    <a:pt x="0" y="503925"/>
                    <a:pt x="22301" y="329485"/>
                    <a:pt x="61997" y="200872"/>
                  </a:cubicBezTo>
                  <a:cubicBezTo>
                    <a:pt x="101693" y="72256"/>
                    <a:pt x="155533" y="3"/>
                    <a:pt x="211672" y="3"/>
                  </a:cubicBezTo>
                  <a:cubicBezTo>
                    <a:pt x="903114" y="3"/>
                    <a:pt x="1594557" y="1"/>
                    <a:pt x="2286000" y="1"/>
                  </a:cubicBezTo>
                  <a:lnTo>
                    <a:pt x="2286000" y="4114799"/>
                  </a:lnTo>
                  <a:lnTo>
                    <a:pt x="0" y="41147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120905" bIns="692403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 dirty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>
                  <a:solidFill>
                    <a:schemeClr val="accent4">
                      <a:lumMod val="50000"/>
                    </a:schemeClr>
                  </a:solidFill>
                </a:rPr>
                <a:t>Программно- целевой метод бюджетного планирования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/>
                <a:t>В 2022 году на реализацию 11 муниципальных программ было направлено 196.2 млн. руб. или 99,7 % общих расходов бюджета города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0" y="1882775"/>
              <a:ext cx="4114800" cy="2163104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0" y="0"/>
                  </a:moveTo>
                  <a:lnTo>
                    <a:pt x="3733792" y="0"/>
                  </a:lnTo>
                  <a:cubicBezTo>
                    <a:pt x="3834842" y="0"/>
                    <a:pt x="3931753" y="40142"/>
                    <a:pt x="4003205" y="111595"/>
                  </a:cubicBezTo>
                  <a:cubicBezTo>
                    <a:pt x="4074658" y="183048"/>
                    <a:pt x="4114799" y="279959"/>
                    <a:pt x="4114799" y="381009"/>
                  </a:cubicBezTo>
                  <a:cubicBezTo>
                    <a:pt x="4114799" y="1016006"/>
                    <a:pt x="4114800" y="1651003"/>
                    <a:pt x="4114800" y="2286000"/>
                  </a:cubicBezTo>
                  <a:lnTo>
                    <a:pt x="0" y="228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6924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accent4">
                      <a:lumMod val="50000"/>
                    </a:schemeClr>
                  </a:solidFill>
                </a:rPr>
                <a:t>Привлечение инвестиций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Расходы на развитие  инвестиционной деятельности в городском поселении составили  2.3 млн. руб. , что на 1.4 млн. рублей меньше по сравнению с 2021 годом. Большую часть расходов  составили расходы на приобретение основных средств , строительство объектов ВКХ).</a:t>
              </a:r>
              <a:endParaRPr lang="ru-RU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199" y="4045879"/>
              <a:ext cx="4114801" cy="2408896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4114800" y="2286000"/>
                  </a:moveTo>
                  <a:lnTo>
                    <a:pt x="381008" y="2286000"/>
                  </a:lnTo>
                  <a:cubicBezTo>
                    <a:pt x="279958" y="2286000"/>
                    <a:pt x="183047" y="2245858"/>
                    <a:pt x="111595" y="2174405"/>
                  </a:cubicBezTo>
                  <a:cubicBezTo>
                    <a:pt x="40142" y="2102952"/>
                    <a:pt x="1" y="2006041"/>
                    <a:pt x="1" y="1904991"/>
                  </a:cubicBezTo>
                  <a:cubicBezTo>
                    <a:pt x="1" y="1269994"/>
                    <a:pt x="0" y="634997"/>
                    <a:pt x="0" y="0"/>
                  </a:cubicBezTo>
                  <a:lnTo>
                    <a:pt x="4114800" y="0"/>
                  </a:lnTo>
                  <a:lnTo>
                    <a:pt x="4114800" y="2286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5" rIns="120904" bIns="120904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accent6">
                      <a:lumMod val="50000"/>
                    </a:schemeClr>
                  </a:solidFill>
                </a:rPr>
                <a:t>Формирование дорожного фонда Константиновского городского поселения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Расходы городского бюджета на развитие дорожной деятельности в 2022 году составили  108.2  млн. рублей или 55.0 % от общего объема расходов</a:t>
              </a:r>
              <a:endParaRPr lang="ru-RU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1999" y="4045879"/>
              <a:ext cx="4114800" cy="2408896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2286000" y="1"/>
                  </a:moveTo>
                  <a:lnTo>
                    <a:pt x="2286000" y="3428985"/>
                  </a:lnTo>
                  <a:cubicBezTo>
                    <a:pt x="2286000" y="3610875"/>
                    <a:pt x="2263699" y="3785315"/>
                    <a:pt x="2224003" y="3913928"/>
                  </a:cubicBezTo>
                  <a:cubicBezTo>
                    <a:pt x="2184307" y="4042544"/>
                    <a:pt x="2130467" y="4114797"/>
                    <a:pt x="2074328" y="4114797"/>
                  </a:cubicBezTo>
                  <a:cubicBezTo>
                    <a:pt x="1382886" y="4114797"/>
                    <a:pt x="691443" y="4114799"/>
                    <a:pt x="0" y="4114799"/>
                  </a:cubicBezTo>
                  <a:lnTo>
                    <a:pt x="0" y="1"/>
                  </a:lnTo>
                  <a:lnTo>
                    <a:pt x="2286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accent6">
                      <a:lumMod val="50000"/>
                    </a:schemeClr>
                  </a:solidFill>
                </a:rPr>
                <a:t>Обеспечение сбалансированности бюджета Константиновского городского поселения</a:t>
              </a:r>
            </a:p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Собранием депутатов Константиновского городского поселения принято решение от 28.12.2021 № 16 «О бюджете Константиновского городского поселения Константиновского района на 2022 год и на плановый период 2023-2024 годов» </a:t>
              </a:r>
              <a:r>
                <a:rPr lang="ru-RU" sz="1400" kern="1200" dirty="0"/>
                <a:t>Общий объем доходов составил 163.0 млн. руб., общий объем расходов  - 175.0 млн. руб., дефицит  бюджета составил – 12.0 млн.руб.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029099" y="3947556"/>
              <a:ext cx="1143008" cy="256854"/>
            </a:xfrm>
            <a:custGeom>
              <a:avLst/>
              <a:gdLst>
                <a:gd name="connsiteX0" fmla="*/ 0 w 2468880"/>
                <a:gd name="connsiteY0" fmla="*/ 190504 h 1143000"/>
                <a:gd name="connsiteX1" fmla="*/ 55798 w 2468880"/>
                <a:gd name="connsiteY1" fmla="*/ 55797 h 1143000"/>
                <a:gd name="connsiteX2" fmla="*/ 190505 w 2468880"/>
                <a:gd name="connsiteY2" fmla="*/ 0 h 1143000"/>
                <a:gd name="connsiteX3" fmla="*/ 2278376 w 2468880"/>
                <a:gd name="connsiteY3" fmla="*/ 0 h 1143000"/>
                <a:gd name="connsiteX4" fmla="*/ 2413083 w 2468880"/>
                <a:gd name="connsiteY4" fmla="*/ 55798 h 1143000"/>
                <a:gd name="connsiteX5" fmla="*/ 2468880 w 2468880"/>
                <a:gd name="connsiteY5" fmla="*/ 190505 h 1143000"/>
                <a:gd name="connsiteX6" fmla="*/ 2468880 w 2468880"/>
                <a:gd name="connsiteY6" fmla="*/ 952496 h 1143000"/>
                <a:gd name="connsiteX7" fmla="*/ 2413083 w 2468880"/>
                <a:gd name="connsiteY7" fmla="*/ 1087203 h 1143000"/>
                <a:gd name="connsiteX8" fmla="*/ 2278376 w 2468880"/>
                <a:gd name="connsiteY8" fmla="*/ 1143000 h 1143000"/>
                <a:gd name="connsiteX9" fmla="*/ 190504 w 2468880"/>
                <a:gd name="connsiteY9" fmla="*/ 1143000 h 1143000"/>
                <a:gd name="connsiteX10" fmla="*/ 55797 w 2468880"/>
                <a:gd name="connsiteY10" fmla="*/ 1087203 h 1143000"/>
                <a:gd name="connsiteX11" fmla="*/ 0 w 2468880"/>
                <a:gd name="connsiteY11" fmla="*/ 952496 h 1143000"/>
                <a:gd name="connsiteX12" fmla="*/ 0 w 2468880"/>
                <a:gd name="connsiteY12" fmla="*/ 190504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68880" h="1143000">
                  <a:moveTo>
                    <a:pt x="0" y="190504"/>
                  </a:moveTo>
                  <a:cubicBezTo>
                    <a:pt x="0" y="139979"/>
                    <a:pt x="20071" y="91524"/>
                    <a:pt x="55798" y="55797"/>
                  </a:cubicBezTo>
                  <a:cubicBezTo>
                    <a:pt x="91524" y="20071"/>
                    <a:pt x="139980" y="0"/>
                    <a:pt x="190505" y="0"/>
                  </a:cubicBezTo>
                  <a:lnTo>
                    <a:pt x="2278376" y="0"/>
                  </a:lnTo>
                  <a:cubicBezTo>
                    <a:pt x="2328901" y="0"/>
                    <a:pt x="2377356" y="20071"/>
                    <a:pt x="2413083" y="55798"/>
                  </a:cubicBezTo>
                  <a:cubicBezTo>
                    <a:pt x="2448809" y="91524"/>
                    <a:pt x="2468880" y="139980"/>
                    <a:pt x="2468880" y="190505"/>
                  </a:cubicBezTo>
                  <a:lnTo>
                    <a:pt x="2468880" y="952496"/>
                  </a:lnTo>
                  <a:cubicBezTo>
                    <a:pt x="2468880" y="1003021"/>
                    <a:pt x="2448809" y="1051476"/>
                    <a:pt x="2413083" y="1087203"/>
                  </a:cubicBezTo>
                  <a:cubicBezTo>
                    <a:pt x="2377357" y="1122929"/>
                    <a:pt x="2328901" y="1143000"/>
                    <a:pt x="2278376" y="1143000"/>
                  </a:cubicBezTo>
                  <a:lnTo>
                    <a:pt x="190504" y="1143000"/>
                  </a:lnTo>
                  <a:cubicBezTo>
                    <a:pt x="139979" y="1143000"/>
                    <a:pt x="91524" y="1122929"/>
                    <a:pt x="55797" y="1087203"/>
                  </a:cubicBezTo>
                  <a:cubicBezTo>
                    <a:pt x="20071" y="1051477"/>
                    <a:pt x="0" y="1003021"/>
                    <a:pt x="0" y="952496"/>
                  </a:cubicBezTo>
                  <a:lnTo>
                    <a:pt x="0" y="1905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567" tIns="120567" rIns="120567" bIns="12056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r>
              <a:rPr lang="ru-RU" sz="1600" dirty="0"/>
              <a:t>Налог на доходы физических лиц – 10%</a:t>
            </a:r>
          </a:p>
          <a:p>
            <a:r>
              <a:rPr lang="ru-RU" sz="1600" dirty="0"/>
              <a:t>Единый сельскохозяйственный налог – 50%</a:t>
            </a:r>
          </a:p>
          <a:p>
            <a:r>
              <a:rPr lang="ru-RU" sz="1600" dirty="0"/>
              <a:t>Налог на имущество физических лиц – 100%</a:t>
            </a:r>
          </a:p>
          <a:p>
            <a:r>
              <a:rPr lang="ru-RU" sz="1600" dirty="0"/>
              <a:t>Земельный налог – 100%</a:t>
            </a:r>
          </a:p>
          <a:p>
            <a:r>
              <a:rPr lang="ru-RU" sz="1600" dirty="0"/>
              <a:t>Доходы от арендной платы за земельные участки, государственная собственность на которые не разграничена – 50%</a:t>
            </a:r>
          </a:p>
          <a:p>
            <a:r>
              <a:rPr lang="ru-RU" sz="1600" dirty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/>
              <a:t>Доходы от продажи земельных участков, государственная собственность на которые не разграничена – 50%</a:t>
            </a:r>
          </a:p>
          <a:p>
            <a:r>
              <a:rPr lang="ru-RU" sz="1600" dirty="0"/>
              <a:t>Доходы, получаемые в виде арендной платы за земли после разграничения  - 100%</a:t>
            </a:r>
          </a:p>
          <a:p>
            <a:r>
              <a:rPr lang="ru-RU" sz="1600" dirty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Константиновского городского поселения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79910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Константиновского городского поселения в 2022 году </a:t>
            </a:r>
            <a:br>
              <a:rPr lang="ru-RU" sz="3100" dirty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91907"/>
              </p:ext>
            </p:extLst>
          </p:nvPr>
        </p:nvGraphicFramePr>
        <p:xfrm>
          <a:off x="500034" y="1500174"/>
          <a:ext cx="8229600" cy="500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Сравнительный анализ расходов Константиновского городского поселения на жилищно-коммунальное хозяйство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509357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Константиновского городского поселения на реализацию муниципальных целевых программ</a:t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07393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Константиновского городского поселения согласно переданным полномочиям</a:t>
            </a:r>
            <a:b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Всего 1 397,0 тыс.руб.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01458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731</TotalTime>
  <Words>493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Century Gothic</vt:lpstr>
      <vt:lpstr>Tahoma</vt:lpstr>
      <vt:lpstr>Times New Roman</vt:lpstr>
      <vt:lpstr>Verdana</vt:lpstr>
      <vt:lpstr>Wingdings 2</vt:lpstr>
      <vt:lpstr>Яркая</vt:lpstr>
      <vt:lpstr>Администрация Константиновского городского поселения</vt:lpstr>
      <vt:lpstr>Реализация утвержденных Главой Администрации Константиновского городского поселения основных направлений бюджетной и налоговой политики на 2021 год  (Постановление от 15.11.2021 № 69)</vt:lpstr>
      <vt:lpstr>Презентация PowerPoint</vt:lpstr>
      <vt:lpstr>Наполняемость местного бюджета от установленных нормативов отчислений </vt:lpstr>
      <vt:lpstr>Динамика собственных доходов бюджета  Константиновского городского поселения                                                                  (тыс. руб.)</vt:lpstr>
      <vt:lpstr>  Объем налоговых и неналоговых доходов бюджета Константиновского городского поселения в 2022 году  </vt:lpstr>
      <vt:lpstr>Сравнительный анализ расходов Константиновского городского поселения на жилищно-коммунальное хозяйство     тыс.руб</vt:lpstr>
      <vt:lpstr>Динамика расходов бюджета Константиновского городского поселения на реализацию муниципальных целевых программ                                                                                  (тыс. руб.)</vt:lpstr>
      <vt:lpstr>Динамика расходов бюджета Константиновского городского поселения согласно переданным полномочиям Всего 1 397,0 тыс.руб.</vt:lpstr>
      <vt:lpstr>Динамика расходов бюджета Константиновского городского поселения на дорожное хозяйство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Хрипунова Анастасия Витальевна</cp:lastModifiedBy>
  <cp:revision>136</cp:revision>
  <dcterms:created xsi:type="dcterms:W3CDTF">2014-05-06T11:50:27Z</dcterms:created>
  <dcterms:modified xsi:type="dcterms:W3CDTF">2023-02-01T20:39:31Z</dcterms:modified>
</cp:coreProperties>
</file>